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oleObject"/>
  <Default Extension="vml" ContentType="application/vnd.openxmlformats-officedocument.vmlDrawi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6" r:id="rId2"/>
  </p:sldMasterIdLst>
  <p:notesMasterIdLst>
    <p:notesMasterId r:id="rId12"/>
  </p:notesMasterIdLst>
  <p:sldIdLst>
    <p:sldId id="280" r:id="rId3"/>
    <p:sldId id="272" r:id="rId4"/>
    <p:sldId id="270" r:id="rId5"/>
    <p:sldId id="285" r:id="rId6"/>
    <p:sldId id="271" r:id="rId7"/>
    <p:sldId id="288" r:id="rId8"/>
    <p:sldId id="292" r:id="rId9"/>
    <p:sldId id="291" r:id="rId10"/>
    <p:sldId id="297"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940"/>
    <a:srgbClr val="800000"/>
    <a:srgbClr val="898761"/>
    <a:srgbClr val="D5E1E7"/>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27" autoAdjust="0"/>
    <p:restoredTop sz="73394" autoAdjust="0"/>
  </p:normalViewPr>
  <p:slideViewPr>
    <p:cSldViewPr>
      <p:cViewPr varScale="1">
        <p:scale>
          <a:sx n="81" d="100"/>
          <a:sy n="81" d="100"/>
        </p:scale>
        <p:origin x="2232"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1FAA51-647C-3047-A327-FD0DB456E0C9}" type="doc">
      <dgm:prSet loTypeId="urn:microsoft.com/office/officeart/2005/8/layout/cycle7" loCatId="" qsTypeId="urn:microsoft.com/office/officeart/2005/8/quickstyle/simple4" qsCatId="simple" csTypeId="urn:microsoft.com/office/officeart/2005/8/colors/accent3_2" csCatId="accent3" phldr="1"/>
      <dgm:spPr/>
      <dgm:t>
        <a:bodyPr/>
        <a:lstStyle/>
        <a:p>
          <a:endParaRPr lang="en-US"/>
        </a:p>
      </dgm:t>
    </dgm:pt>
    <dgm:pt modelId="{23B90F75-4131-7244-999F-713F1006E6D3}">
      <dgm:prSet phldrT="[Text]"/>
      <dgm:spPr/>
      <dgm:t>
        <a:bodyPr/>
        <a:lstStyle/>
        <a:p>
          <a:r>
            <a:rPr lang="en-US" dirty="0" smtClean="0">
              <a:solidFill>
                <a:srgbClr val="000000"/>
              </a:solidFill>
              <a:latin typeface="+mj-lt"/>
            </a:rPr>
            <a:t>Students</a:t>
          </a:r>
          <a:endParaRPr lang="en-US" dirty="0">
            <a:solidFill>
              <a:srgbClr val="000000"/>
            </a:solidFill>
            <a:latin typeface="+mj-lt"/>
          </a:endParaRPr>
        </a:p>
      </dgm:t>
    </dgm:pt>
    <dgm:pt modelId="{54BBA22A-1C2D-3A42-8951-992F9C1B7333}" type="parTrans" cxnId="{9532F66E-8865-2D41-A512-89F07A6FC4BE}">
      <dgm:prSet/>
      <dgm:spPr/>
      <dgm:t>
        <a:bodyPr/>
        <a:lstStyle/>
        <a:p>
          <a:endParaRPr lang="en-US"/>
        </a:p>
      </dgm:t>
    </dgm:pt>
    <dgm:pt modelId="{898323A7-8828-4243-8847-E1E5899681C7}" type="sibTrans" cxnId="{9532F66E-8865-2D41-A512-89F07A6FC4BE}">
      <dgm:prSet/>
      <dgm:spPr/>
      <dgm:t>
        <a:bodyPr/>
        <a:lstStyle/>
        <a:p>
          <a:endParaRPr lang="en-US"/>
        </a:p>
      </dgm:t>
    </dgm:pt>
    <dgm:pt modelId="{B85144FF-FCFB-1B44-B2F8-5F93E0465D18}">
      <dgm:prSet phldrT="[Text]"/>
      <dgm:spPr/>
      <dgm:t>
        <a:bodyPr/>
        <a:lstStyle/>
        <a:p>
          <a:r>
            <a:rPr lang="en-US" dirty="0" smtClean="0">
              <a:solidFill>
                <a:srgbClr val="000000"/>
              </a:solidFill>
              <a:latin typeface="+mj-lt"/>
            </a:rPr>
            <a:t>AIG Teacher</a:t>
          </a:r>
          <a:endParaRPr lang="en-US" dirty="0">
            <a:solidFill>
              <a:srgbClr val="000000"/>
            </a:solidFill>
            <a:latin typeface="+mj-lt"/>
          </a:endParaRPr>
        </a:p>
      </dgm:t>
    </dgm:pt>
    <dgm:pt modelId="{9A1C5DB5-5282-5C4E-87D9-8998DB18C4A3}" type="parTrans" cxnId="{5684346C-C9D1-8148-98A7-F63415FA13DF}">
      <dgm:prSet/>
      <dgm:spPr/>
      <dgm:t>
        <a:bodyPr/>
        <a:lstStyle/>
        <a:p>
          <a:endParaRPr lang="en-US"/>
        </a:p>
      </dgm:t>
    </dgm:pt>
    <dgm:pt modelId="{33F63628-AA71-D447-A13C-EF0A29EA53C7}" type="sibTrans" cxnId="{5684346C-C9D1-8148-98A7-F63415FA13DF}">
      <dgm:prSet/>
      <dgm:spPr/>
      <dgm:t>
        <a:bodyPr/>
        <a:lstStyle/>
        <a:p>
          <a:endParaRPr lang="en-US"/>
        </a:p>
      </dgm:t>
    </dgm:pt>
    <dgm:pt modelId="{E3C36B18-B73E-BF43-AEC0-EDD32C2BDFA0}">
      <dgm:prSet phldrT="[Text]"/>
      <dgm:spPr/>
      <dgm:t>
        <a:bodyPr/>
        <a:lstStyle/>
        <a:p>
          <a:r>
            <a:rPr lang="en-US" dirty="0" smtClean="0">
              <a:solidFill>
                <a:srgbClr val="000000"/>
              </a:solidFill>
              <a:latin typeface="+mj-lt"/>
            </a:rPr>
            <a:t>3</a:t>
          </a:r>
          <a:r>
            <a:rPr lang="en-US" baseline="30000" dirty="0" smtClean="0">
              <a:solidFill>
                <a:srgbClr val="000000"/>
              </a:solidFill>
              <a:latin typeface="+mj-lt"/>
            </a:rPr>
            <a:t>rd</a:t>
          </a:r>
          <a:r>
            <a:rPr lang="en-US" dirty="0" smtClean="0">
              <a:solidFill>
                <a:srgbClr val="000000"/>
              </a:solidFill>
              <a:latin typeface="+mj-lt"/>
            </a:rPr>
            <a:t> Grade Teachers </a:t>
          </a:r>
          <a:endParaRPr lang="en-US" dirty="0">
            <a:solidFill>
              <a:srgbClr val="000000"/>
            </a:solidFill>
            <a:latin typeface="+mj-lt"/>
          </a:endParaRPr>
        </a:p>
      </dgm:t>
    </dgm:pt>
    <dgm:pt modelId="{74F187A5-7409-364C-9C90-2B8F6C7596E3}" type="parTrans" cxnId="{A1282441-51BE-6647-98B9-9C3BACD85D05}">
      <dgm:prSet/>
      <dgm:spPr/>
      <dgm:t>
        <a:bodyPr/>
        <a:lstStyle/>
        <a:p>
          <a:endParaRPr lang="en-US"/>
        </a:p>
      </dgm:t>
    </dgm:pt>
    <dgm:pt modelId="{F04E9447-6378-EC40-A967-D9C24AB9D0C7}" type="sibTrans" cxnId="{A1282441-51BE-6647-98B9-9C3BACD85D05}">
      <dgm:prSet/>
      <dgm:spPr/>
      <dgm:t>
        <a:bodyPr/>
        <a:lstStyle/>
        <a:p>
          <a:endParaRPr lang="en-US"/>
        </a:p>
      </dgm:t>
    </dgm:pt>
    <dgm:pt modelId="{4431CC40-C941-E347-AAF7-BCA9E18AC376}" type="pres">
      <dgm:prSet presAssocID="{501FAA51-647C-3047-A327-FD0DB456E0C9}" presName="Name0" presStyleCnt="0">
        <dgm:presLayoutVars>
          <dgm:dir/>
          <dgm:resizeHandles val="exact"/>
        </dgm:presLayoutVars>
      </dgm:prSet>
      <dgm:spPr/>
      <dgm:t>
        <a:bodyPr/>
        <a:lstStyle/>
        <a:p>
          <a:endParaRPr lang="en-US"/>
        </a:p>
      </dgm:t>
    </dgm:pt>
    <dgm:pt modelId="{9A0598EC-4AC2-E247-B183-2F220AFC0DF7}" type="pres">
      <dgm:prSet presAssocID="{23B90F75-4131-7244-999F-713F1006E6D3}" presName="node" presStyleLbl="node1" presStyleIdx="0" presStyleCnt="3">
        <dgm:presLayoutVars>
          <dgm:bulletEnabled val="1"/>
        </dgm:presLayoutVars>
      </dgm:prSet>
      <dgm:spPr/>
      <dgm:t>
        <a:bodyPr/>
        <a:lstStyle/>
        <a:p>
          <a:endParaRPr lang="en-US"/>
        </a:p>
      </dgm:t>
    </dgm:pt>
    <dgm:pt modelId="{AD2EFE00-1457-BC43-BB6A-268CEC33BDBF}" type="pres">
      <dgm:prSet presAssocID="{898323A7-8828-4243-8847-E1E5899681C7}" presName="sibTrans" presStyleLbl="sibTrans2D1" presStyleIdx="0" presStyleCnt="3" custLinFactNeighborX="60376" custLinFactNeighborY="-31458"/>
      <dgm:spPr/>
      <dgm:t>
        <a:bodyPr/>
        <a:lstStyle/>
        <a:p>
          <a:endParaRPr lang="en-US"/>
        </a:p>
      </dgm:t>
    </dgm:pt>
    <dgm:pt modelId="{AC592837-BB40-0242-A95F-9D63843E3B75}" type="pres">
      <dgm:prSet presAssocID="{898323A7-8828-4243-8847-E1E5899681C7}" presName="connectorText" presStyleLbl="sibTrans2D1" presStyleIdx="0" presStyleCnt="3"/>
      <dgm:spPr/>
      <dgm:t>
        <a:bodyPr/>
        <a:lstStyle/>
        <a:p>
          <a:endParaRPr lang="en-US"/>
        </a:p>
      </dgm:t>
    </dgm:pt>
    <dgm:pt modelId="{E5DEDE0B-AAA7-984A-932B-BA71B53EF52C}" type="pres">
      <dgm:prSet presAssocID="{B85144FF-FCFB-1B44-B2F8-5F93E0465D18}" presName="node" presStyleLbl="node1" presStyleIdx="1" presStyleCnt="3">
        <dgm:presLayoutVars>
          <dgm:bulletEnabled val="1"/>
        </dgm:presLayoutVars>
      </dgm:prSet>
      <dgm:spPr/>
      <dgm:t>
        <a:bodyPr/>
        <a:lstStyle/>
        <a:p>
          <a:endParaRPr lang="en-US"/>
        </a:p>
      </dgm:t>
    </dgm:pt>
    <dgm:pt modelId="{F8AE3DBF-567F-1142-BDDD-A7051CFDCDFD}" type="pres">
      <dgm:prSet presAssocID="{33F63628-AA71-D447-A13C-EF0A29EA53C7}" presName="sibTrans" presStyleLbl="sibTrans2D1" presStyleIdx="1" presStyleCnt="3"/>
      <dgm:spPr/>
      <dgm:t>
        <a:bodyPr/>
        <a:lstStyle/>
        <a:p>
          <a:endParaRPr lang="en-US"/>
        </a:p>
      </dgm:t>
    </dgm:pt>
    <dgm:pt modelId="{25594819-7A1E-034A-82B4-8BF619AA35AD}" type="pres">
      <dgm:prSet presAssocID="{33F63628-AA71-D447-A13C-EF0A29EA53C7}" presName="connectorText" presStyleLbl="sibTrans2D1" presStyleIdx="1" presStyleCnt="3"/>
      <dgm:spPr/>
      <dgm:t>
        <a:bodyPr/>
        <a:lstStyle/>
        <a:p>
          <a:endParaRPr lang="en-US"/>
        </a:p>
      </dgm:t>
    </dgm:pt>
    <dgm:pt modelId="{9547C463-C8D1-EA47-874C-12ED4B423C8A}" type="pres">
      <dgm:prSet presAssocID="{E3C36B18-B73E-BF43-AEC0-EDD32C2BDFA0}" presName="node" presStyleLbl="node1" presStyleIdx="2" presStyleCnt="3">
        <dgm:presLayoutVars>
          <dgm:bulletEnabled val="1"/>
        </dgm:presLayoutVars>
      </dgm:prSet>
      <dgm:spPr/>
      <dgm:t>
        <a:bodyPr/>
        <a:lstStyle/>
        <a:p>
          <a:endParaRPr lang="en-US"/>
        </a:p>
      </dgm:t>
    </dgm:pt>
    <dgm:pt modelId="{FFC427BB-757D-D94A-8C55-6014BAEA6634}" type="pres">
      <dgm:prSet presAssocID="{F04E9447-6378-EC40-A967-D9C24AB9D0C7}" presName="sibTrans" presStyleLbl="sibTrans2D1" presStyleIdx="2" presStyleCnt="3" custLinFactNeighborX="-66097" custLinFactNeighborY="-52149"/>
      <dgm:spPr/>
      <dgm:t>
        <a:bodyPr/>
        <a:lstStyle/>
        <a:p>
          <a:endParaRPr lang="en-US"/>
        </a:p>
      </dgm:t>
    </dgm:pt>
    <dgm:pt modelId="{0126A5C5-B2A9-B74C-960D-ECB7EAA93C74}" type="pres">
      <dgm:prSet presAssocID="{F04E9447-6378-EC40-A967-D9C24AB9D0C7}" presName="connectorText" presStyleLbl="sibTrans2D1" presStyleIdx="2" presStyleCnt="3"/>
      <dgm:spPr/>
      <dgm:t>
        <a:bodyPr/>
        <a:lstStyle/>
        <a:p>
          <a:endParaRPr lang="en-US"/>
        </a:p>
      </dgm:t>
    </dgm:pt>
  </dgm:ptLst>
  <dgm:cxnLst>
    <dgm:cxn modelId="{9532F66E-8865-2D41-A512-89F07A6FC4BE}" srcId="{501FAA51-647C-3047-A327-FD0DB456E0C9}" destId="{23B90F75-4131-7244-999F-713F1006E6D3}" srcOrd="0" destOrd="0" parTransId="{54BBA22A-1C2D-3A42-8951-992F9C1B7333}" sibTransId="{898323A7-8828-4243-8847-E1E5899681C7}"/>
    <dgm:cxn modelId="{40750FD6-BC56-D442-A103-7274558AD084}" type="presOf" srcId="{E3C36B18-B73E-BF43-AEC0-EDD32C2BDFA0}" destId="{9547C463-C8D1-EA47-874C-12ED4B423C8A}" srcOrd="0" destOrd="0" presId="urn:microsoft.com/office/officeart/2005/8/layout/cycle7"/>
    <dgm:cxn modelId="{5684346C-C9D1-8148-98A7-F63415FA13DF}" srcId="{501FAA51-647C-3047-A327-FD0DB456E0C9}" destId="{B85144FF-FCFB-1B44-B2F8-5F93E0465D18}" srcOrd="1" destOrd="0" parTransId="{9A1C5DB5-5282-5C4E-87D9-8998DB18C4A3}" sibTransId="{33F63628-AA71-D447-A13C-EF0A29EA53C7}"/>
    <dgm:cxn modelId="{9B8F6621-BD82-D840-A818-4BE43DF07458}" type="presOf" srcId="{F04E9447-6378-EC40-A967-D9C24AB9D0C7}" destId="{0126A5C5-B2A9-B74C-960D-ECB7EAA93C74}" srcOrd="1" destOrd="0" presId="urn:microsoft.com/office/officeart/2005/8/layout/cycle7"/>
    <dgm:cxn modelId="{7F8B8FA7-5AC1-A04F-BC43-39E62E08285F}" type="presOf" srcId="{898323A7-8828-4243-8847-E1E5899681C7}" destId="{AD2EFE00-1457-BC43-BB6A-268CEC33BDBF}" srcOrd="0" destOrd="0" presId="urn:microsoft.com/office/officeart/2005/8/layout/cycle7"/>
    <dgm:cxn modelId="{09275771-EBC7-9248-81F2-D36B1334D609}" type="presOf" srcId="{33F63628-AA71-D447-A13C-EF0A29EA53C7}" destId="{F8AE3DBF-567F-1142-BDDD-A7051CFDCDFD}" srcOrd="0" destOrd="0" presId="urn:microsoft.com/office/officeart/2005/8/layout/cycle7"/>
    <dgm:cxn modelId="{9AC8E0D9-F359-9A4B-9AEC-A189FFD2781A}" type="presOf" srcId="{23B90F75-4131-7244-999F-713F1006E6D3}" destId="{9A0598EC-4AC2-E247-B183-2F220AFC0DF7}" srcOrd="0" destOrd="0" presId="urn:microsoft.com/office/officeart/2005/8/layout/cycle7"/>
    <dgm:cxn modelId="{A1282441-51BE-6647-98B9-9C3BACD85D05}" srcId="{501FAA51-647C-3047-A327-FD0DB456E0C9}" destId="{E3C36B18-B73E-BF43-AEC0-EDD32C2BDFA0}" srcOrd="2" destOrd="0" parTransId="{74F187A5-7409-364C-9C90-2B8F6C7596E3}" sibTransId="{F04E9447-6378-EC40-A967-D9C24AB9D0C7}"/>
    <dgm:cxn modelId="{60B042B4-EB9E-B047-BE16-A0062DB2FF85}" type="presOf" srcId="{F04E9447-6378-EC40-A967-D9C24AB9D0C7}" destId="{FFC427BB-757D-D94A-8C55-6014BAEA6634}" srcOrd="0" destOrd="0" presId="urn:microsoft.com/office/officeart/2005/8/layout/cycle7"/>
    <dgm:cxn modelId="{4B53FE76-E54B-104E-94A1-319455DFF003}" type="presOf" srcId="{898323A7-8828-4243-8847-E1E5899681C7}" destId="{AC592837-BB40-0242-A95F-9D63843E3B75}" srcOrd="1" destOrd="0" presId="urn:microsoft.com/office/officeart/2005/8/layout/cycle7"/>
    <dgm:cxn modelId="{1E5EF602-4720-774D-8ECC-F24B4292B192}" type="presOf" srcId="{501FAA51-647C-3047-A327-FD0DB456E0C9}" destId="{4431CC40-C941-E347-AAF7-BCA9E18AC376}" srcOrd="0" destOrd="0" presId="urn:microsoft.com/office/officeart/2005/8/layout/cycle7"/>
    <dgm:cxn modelId="{E9EEF592-C4C5-C44C-81C4-D70AF2D3FF37}" type="presOf" srcId="{33F63628-AA71-D447-A13C-EF0A29EA53C7}" destId="{25594819-7A1E-034A-82B4-8BF619AA35AD}" srcOrd="1" destOrd="0" presId="urn:microsoft.com/office/officeart/2005/8/layout/cycle7"/>
    <dgm:cxn modelId="{18457B6F-D392-5D4D-B4BF-5A6DB1EC4446}" type="presOf" srcId="{B85144FF-FCFB-1B44-B2F8-5F93E0465D18}" destId="{E5DEDE0B-AAA7-984A-932B-BA71B53EF52C}" srcOrd="0" destOrd="0" presId="urn:microsoft.com/office/officeart/2005/8/layout/cycle7"/>
    <dgm:cxn modelId="{BFA51658-4B3D-5543-9B82-1738A46B4AA6}" type="presParOf" srcId="{4431CC40-C941-E347-AAF7-BCA9E18AC376}" destId="{9A0598EC-4AC2-E247-B183-2F220AFC0DF7}" srcOrd="0" destOrd="0" presId="urn:microsoft.com/office/officeart/2005/8/layout/cycle7"/>
    <dgm:cxn modelId="{C47889EA-8F73-A642-BC9A-172F37A28E7C}" type="presParOf" srcId="{4431CC40-C941-E347-AAF7-BCA9E18AC376}" destId="{AD2EFE00-1457-BC43-BB6A-268CEC33BDBF}" srcOrd="1" destOrd="0" presId="urn:microsoft.com/office/officeart/2005/8/layout/cycle7"/>
    <dgm:cxn modelId="{167986BF-4309-0940-8927-64217C54C88C}" type="presParOf" srcId="{AD2EFE00-1457-BC43-BB6A-268CEC33BDBF}" destId="{AC592837-BB40-0242-A95F-9D63843E3B75}" srcOrd="0" destOrd="0" presId="urn:microsoft.com/office/officeart/2005/8/layout/cycle7"/>
    <dgm:cxn modelId="{92829A0A-9A06-4B47-8475-32B1E2B9ADA3}" type="presParOf" srcId="{4431CC40-C941-E347-AAF7-BCA9E18AC376}" destId="{E5DEDE0B-AAA7-984A-932B-BA71B53EF52C}" srcOrd="2" destOrd="0" presId="urn:microsoft.com/office/officeart/2005/8/layout/cycle7"/>
    <dgm:cxn modelId="{31E1E536-F138-7644-8FB8-B1F9CB52F882}" type="presParOf" srcId="{4431CC40-C941-E347-AAF7-BCA9E18AC376}" destId="{F8AE3DBF-567F-1142-BDDD-A7051CFDCDFD}" srcOrd="3" destOrd="0" presId="urn:microsoft.com/office/officeart/2005/8/layout/cycle7"/>
    <dgm:cxn modelId="{F3081F9B-857E-2B47-9272-F161A24FEC3B}" type="presParOf" srcId="{F8AE3DBF-567F-1142-BDDD-A7051CFDCDFD}" destId="{25594819-7A1E-034A-82B4-8BF619AA35AD}" srcOrd="0" destOrd="0" presId="urn:microsoft.com/office/officeart/2005/8/layout/cycle7"/>
    <dgm:cxn modelId="{ED6993B7-0F6E-DC4C-9F24-C22458D5E244}" type="presParOf" srcId="{4431CC40-C941-E347-AAF7-BCA9E18AC376}" destId="{9547C463-C8D1-EA47-874C-12ED4B423C8A}" srcOrd="4" destOrd="0" presId="urn:microsoft.com/office/officeart/2005/8/layout/cycle7"/>
    <dgm:cxn modelId="{46E55007-314B-9D4F-A7F6-AF6DEC0D566F}" type="presParOf" srcId="{4431CC40-C941-E347-AAF7-BCA9E18AC376}" destId="{FFC427BB-757D-D94A-8C55-6014BAEA6634}" srcOrd="5" destOrd="0" presId="urn:microsoft.com/office/officeart/2005/8/layout/cycle7"/>
    <dgm:cxn modelId="{60D1CCB9-25C3-3C44-922E-6CA12527A836}" type="presParOf" srcId="{FFC427BB-757D-D94A-8C55-6014BAEA6634}" destId="{0126A5C5-B2A9-B74C-960D-ECB7EAA93C74}"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598EC-4AC2-E247-B183-2F220AFC0DF7}">
      <dsp:nvSpPr>
        <dsp:cNvPr id="0" name=""/>
        <dsp:cNvSpPr/>
      </dsp:nvSpPr>
      <dsp:spPr>
        <a:xfrm>
          <a:off x="1995785" y="1179"/>
          <a:ext cx="2104429" cy="1052214"/>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rgbClr val="000000"/>
              </a:solidFill>
              <a:latin typeface="+mj-lt"/>
            </a:rPr>
            <a:t>Students</a:t>
          </a:r>
          <a:endParaRPr lang="en-US" sz="2700" kern="1200" dirty="0">
            <a:solidFill>
              <a:srgbClr val="000000"/>
            </a:solidFill>
            <a:latin typeface="+mj-lt"/>
          </a:endParaRPr>
        </a:p>
      </dsp:txBody>
      <dsp:txXfrm>
        <a:off x="2026603" y="31997"/>
        <a:ext cx="2042793" cy="990578"/>
      </dsp:txXfrm>
    </dsp:sp>
    <dsp:sp modelId="{AD2EFE00-1457-BC43-BB6A-268CEC33BDBF}">
      <dsp:nvSpPr>
        <dsp:cNvPr id="0" name=""/>
        <dsp:cNvSpPr/>
      </dsp:nvSpPr>
      <dsp:spPr>
        <a:xfrm rot="3600000">
          <a:off x="4030513" y="1732010"/>
          <a:ext cx="1096445" cy="368275"/>
        </a:xfrm>
        <a:prstGeom prst="leftRightArrow">
          <a:avLst>
            <a:gd name="adj1" fmla="val 60000"/>
            <a:gd name="adj2" fmla="val 50000"/>
          </a:avLst>
        </a:prstGeom>
        <a:gradFill rotWithShape="0">
          <a:gsLst>
            <a:gs pos="0">
              <a:schemeClr val="accent3">
                <a:tint val="60000"/>
                <a:hueOff val="0"/>
                <a:satOff val="0"/>
                <a:lumOff val="0"/>
                <a:alphaOff val="0"/>
                <a:tint val="98000"/>
                <a:shade val="25000"/>
                <a:satMod val="250000"/>
              </a:schemeClr>
            </a:gs>
            <a:gs pos="68000">
              <a:schemeClr val="accent3">
                <a:tint val="60000"/>
                <a:hueOff val="0"/>
                <a:satOff val="0"/>
                <a:lumOff val="0"/>
                <a:alphaOff val="0"/>
                <a:tint val="86000"/>
                <a:satMod val="115000"/>
              </a:schemeClr>
            </a:gs>
            <a:gs pos="100000">
              <a:schemeClr val="accent3">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60000"/>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140996" y="1805665"/>
        <a:ext cx="875480" cy="220965"/>
      </dsp:txXfrm>
    </dsp:sp>
    <dsp:sp modelId="{E5DEDE0B-AAA7-984A-932B-BA71B53EF52C}">
      <dsp:nvSpPr>
        <dsp:cNvPr id="0" name=""/>
        <dsp:cNvSpPr/>
      </dsp:nvSpPr>
      <dsp:spPr>
        <a:xfrm>
          <a:off x="3733278" y="3010605"/>
          <a:ext cx="2104429" cy="1052214"/>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rgbClr val="000000"/>
              </a:solidFill>
              <a:latin typeface="+mj-lt"/>
            </a:rPr>
            <a:t>AIG Teacher</a:t>
          </a:r>
          <a:endParaRPr lang="en-US" sz="2700" kern="1200" dirty="0">
            <a:solidFill>
              <a:srgbClr val="000000"/>
            </a:solidFill>
            <a:latin typeface="+mj-lt"/>
          </a:endParaRPr>
        </a:p>
      </dsp:txBody>
      <dsp:txXfrm>
        <a:off x="3764096" y="3041423"/>
        <a:ext cx="2042793" cy="990578"/>
      </dsp:txXfrm>
    </dsp:sp>
    <dsp:sp modelId="{F8AE3DBF-567F-1142-BDDD-A7051CFDCDFD}">
      <dsp:nvSpPr>
        <dsp:cNvPr id="0" name=""/>
        <dsp:cNvSpPr/>
      </dsp:nvSpPr>
      <dsp:spPr>
        <a:xfrm rot="10800000">
          <a:off x="2499777" y="3352575"/>
          <a:ext cx="1096445" cy="368275"/>
        </a:xfrm>
        <a:prstGeom prst="leftRightArrow">
          <a:avLst>
            <a:gd name="adj1" fmla="val 60000"/>
            <a:gd name="adj2" fmla="val 50000"/>
          </a:avLst>
        </a:prstGeom>
        <a:gradFill rotWithShape="0">
          <a:gsLst>
            <a:gs pos="0">
              <a:schemeClr val="accent3">
                <a:tint val="60000"/>
                <a:hueOff val="0"/>
                <a:satOff val="0"/>
                <a:lumOff val="0"/>
                <a:alphaOff val="0"/>
                <a:tint val="98000"/>
                <a:shade val="25000"/>
                <a:satMod val="250000"/>
              </a:schemeClr>
            </a:gs>
            <a:gs pos="68000">
              <a:schemeClr val="accent3">
                <a:tint val="60000"/>
                <a:hueOff val="0"/>
                <a:satOff val="0"/>
                <a:lumOff val="0"/>
                <a:alphaOff val="0"/>
                <a:tint val="86000"/>
                <a:satMod val="115000"/>
              </a:schemeClr>
            </a:gs>
            <a:gs pos="100000">
              <a:schemeClr val="accent3">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60000"/>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610259" y="3426230"/>
        <a:ext cx="875480" cy="220965"/>
      </dsp:txXfrm>
    </dsp:sp>
    <dsp:sp modelId="{9547C463-C8D1-EA47-874C-12ED4B423C8A}">
      <dsp:nvSpPr>
        <dsp:cNvPr id="0" name=""/>
        <dsp:cNvSpPr/>
      </dsp:nvSpPr>
      <dsp:spPr>
        <a:xfrm>
          <a:off x="258291" y="3010605"/>
          <a:ext cx="2104429" cy="1052214"/>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rgbClr val="000000"/>
              </a:solidFill>
              <a:latin typeface="+mj-lt"/>
            </a:rPr>
            <a:t>3</a:t>
          </a:r>
          <a:r>
            <a:rPr lang="en-US" sz="2700" kern="1200" baseline="30000" dirty="0" smtClean="0">
              <a:solidFill>
                <a:srgbClr val="000000"/>
              </a:solidFill>
              <a:latin typeface="+mj-lt"/>
            </a:rPr>
            <a:t>rd</a:t>
          </a:r>
          <a:r>
            <a:rPr lang="en-US" sz="2700" kern="1200" dirty="0" smtClean="0">
              <a:solidFill>
                <a:srgbClr val="000000"/>
              </a:solidFill>
              <a:latin typeface="+mj-lt"/>
            </a:rPr>
            <a:t> Grade Teachers </a:t>
          </a:r>
          <a:endParaRPr lang="en-US" sz="2700" kern="1200" dirty="0">
            <a:solidFill>
              <a:srgbClr val="000000"/>
            </a:solidFill>
            <a:latin typeface="+mj-lt"/>
          </a:endParaRPr>
        </a:p>
      </dsp:txBody>
      <dsp:txXfrm>
        <a:off x="289109" y="3041423"/>
        <a:ext cx="2042793" cy="990578"/>
      </dsp:txXfrm>
    </dsp:sp>
    <dsp:sp modelId="{FFC427BB-757D-D94A-8C55-6014BAEA6634}">
      <dsp:nvSpPr>
        <dsp:cNvPr id="0" name=""/>
        <dsp:cNvSpPr/>
      </dsp:nvSpPr>
      <dsp:spPr>
        <a:xfrm rot="18000000">
          <a:off x="906313" y="1655810"/>
          <a:ext cx="1096445" cy="368275"/>
        </a:xfrm>
        <a:prstGeom prst="leftRightArrow">
          <a:avLst>
            <a:gd name="adj1" fmla="val 60000"/>
            <a:gd name="adj2" fmla="val 50000"/>
          </a:avLst>
        </a:prstGeom>
        <a:gradFill rotWithShape="0">
          <a:gsLst>
            <a:gs pos="0">
              <a:schemeClr val="accent3">
                <a:tint val="60000"/>
                <a:hueOff val="0"/>
                <a:satOff val="0"/>
                <a:lumOff val="0"/>
                <a:alphaOff val="0"/>
                <a:tint val="98000"/>
                <a:shade val="25000"/>
                <a:satMod val="250000"/>
              </a:schemeClr>
            </a:gs>
            <a:gs pos="68000">
              <a:schemeClr val="accent3">
                <a:tint val="60000"/>
                <a:hueOff val="0"/>
                <a:satOff val="0"/>
                <a:lumOff val="0"/>
                <a:alphaOff val="0"/>
                <a:tint val="86000"/>
                <a:satMod val="115000"/>
              </a:schemeClr>
            </a:gs>
            <a:gs pos="100000">
              <a:schemeClr val="accent3">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60000"/>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016796" y="1729465"/>
        <a:ext cx="875480" cy="22096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1F9378A-87CA-4A9E-8D68-732148484265}" type="datetimeFigureOut">
              <a:rPr lang="en-US"/>
              <a:pPr>
                <a:defRPr/>
              </a:pPr>
              <a:t>8/10/17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D51BB82-3555-4966-83F5-411CEC3A13CC}" type="slidenum">
              <a:rPr lang="en-US"/>
              <a:pPr>
                <a:defRPr/>
              </a:pPr>
              <a:t>‹#›</a:t>
            </a:fld>
            <a:endParaRPr lang="en-US"/>
          </a:p>
        </p:txBody>
      </p:sp>
    </p:spTree>
    <p:extLst>
      <p:ext uri="{BB962C8B-B14F-4D97-AF65-F5344CB8AC3E}">
        <p14:creationId xmlns:p14="http://schemas.microsoft.com/office/powerpoint/2010/main" val="3125656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 defined in our 2013-2016 AIG Plan, the purpose of the Academically or Intellectually Gifted Program is to provide an appropriately challenging educational program for students who perform, or show potential for performing, at remarkably high levels of accomplishment.</a:t>
            </a:r>
          </a:p>
          <a:p>
            <a:pPr eaLnBrk="1" hangingPunct="1">
              <a:spcBef>
                <a:spcPct val="0"/>
              </a:spcBef>
            </a:pPr>
            <a:endParaRPr lang="en-US" dirty="0" smtClean="0"/>
          </a:p>
          <a:p>
            <a:pPr eaLnBrk="1" hangingPunct="1">
              <a:spcBef>
                <a:spcPct val="0"/>
              </a:spcBef>
            </a:pPr>
            <a:r>
              <a:rPr lang="en-US" dirty="0" smtClean="0"/>
              <a:t>Nurturing gifted behaviors in students is an integral part of the mission of the K-12 AIG Program.</a:t>
            </a:r>
          </a:p>
          <a:p>
            <a:pPr eaLnBrk="1" hangingPunct="1">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A541E6-BA92-4793-BCA6-87B23CEDD2B0}" type="slidenum">
              <a:rPr lang="en-US" smtClean="0"/>
              <a:pPr/>
              <a:t>2</a:t>
            </a:fld>
            <a:endParaRPr lang="en-US" smtClean="0"/>
          </a:p>
        </p:txBody>
      </p:sp>
    </p:spTree>
    <p:extLst>
      <p:ext uri="{BB962C8B-B14F-4D97-AF65-F5344CB8AC3E}">
        <p14:creationId xmlns:p14="http://schemas.microsoft.com/office/powerpoint/2010/main" val="4018614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Student groups remain flexible and fluid throughout the school year. Student data collected during the implementation of 3</a:t>
            </a:r>
            <a:r>
              <a:rPr lang="en-US" baseline="30000" dirty="0" smtClean="0"/>
              <a:t>rd</a:t>
            </a:r>
            <a:r>
              <a:rPr lang="en-US" baseline="0" dirty="0" smtClean="0"/>
              <a:t> Grade Explorers </a:t>
            </a:r>
            <a:r>
              <a:rPr lang="en-US" dirty="0" smtClean="0"/>
              <a:t>are an integral part of the identification process for 3rd grade students.</a:t>
            </a:r>
          </a:p>
          <a:p>
            <a:pPr eaLnBrk="1" hangingPunct="1">
              <a:spcBef>
                <a:spcPct val="0"/>
              </a:spcBef>
            </a:pPr>
            <a:r>
              <a:rPr lang="en-US" dirty="0" smtClean="0"/>
              <a:t> </a:t>
            </a:r>
          </a:p>
          <a:p>
            <a:pPr eaLnBrk="1" hangingPunct="1">
              <a:spcBef>
                <a:spcPct val="0"/>
              </a:spcBef>
            </a:pPr>
            <a:r>
              <a:rPr lang="en-US" dirty="0" smtClean="0"/>
              <a:t>When we work together to enrich and enhance learning, students thrive. </a:t>
            </a:r>
          </a:p>
          <a:p>
            <a:pPr eaLnBrk="1" hangingPunct="1">
              <a:spcBef>
                <a:spcPct val="0"/>
              </a:spcBef>
            </a:pPr>
            <a:endParaRPr lang="en-US" dirty="0" smtClean="0"/>
          </a:p>
          <a:p>
            <a:pPr eaLnBrk="1" hangingPunct="1">
              <a:spcBef>
                <a:spcPct val="0"/>
              </a:spcBef>
            </a:pP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4DC336-CDBB-43E1-AF70-23D9CEC054AC}" type="slidenum">
              <a:rPr lang="en-US" smtClean="0"/>
              <a:pPr/>
              <a:t>3</a:t>
            </a:fld>
            <a:endParaRPr lang="en-US" smtClean="0"/>
          </a:p>
        </p:txBody>
      </p:sp>
    </p:spTree>
    <p:extLst>
      <p:ext uri="{BB962C8B-B14F-4D97-AF65-F5344CB8AC3E}">
        <p14:creationId xmlns:p14="http://schemas.microsoft.com/office/powerpoint/2010/main" val="2163456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Throughout the academic year the AIG Teacher works in partnership with all 3rd grade teachers to provide a variety of in-class experiences in language arts,</a:t>
            </a:r>
            <a:r>
              <a:rPr lang="en-US" baseline="0" dirty="0" smtClean="0"/>
              <a:t> </a:t>
            </a:r>
            <a:r>
              <a:rPr lang="en-US" dirty="0" smtClean="0"/>
              <a:t>mathematics, and writing designed to elicit high academic performance. </a:t>
            </a:r>
          </a:p>
          <a:p>
            <a:pPr eaLnBrk="1" hangingPunct="1">
              <a:spcBef>
                <a:spcPct val="0"/>
              </a:spcBef>
            </a:pPr>
            <a:endParaRPr lang="en-US" dirty="0" smtClean="0"/>
          </a:p>
          <a:p>
            <a:pPr eaLnBrk="1" hangingPunct="1">
              <a:spcBef>
                <a:spcPct val="0"/>
              </a:spcBef>
            </a:pPr>
            <a:r>
              <a:rPr lang="en-US" dirty="0" smtClean="0"/>
              <a:t>Students who demonstrate potential during these in-class experiences receive advanced and enriched learning opportunities in language arts and/or mathematics under the guidance of the AIG Teacher and in collaboration with the classroom teachers.  </a:t>
            </a:r>
          </a:p>
          <a:p>
            <a:pPr eaLnBrk="1" hangingPunct="1">
              <a:spcBef>
                <a:spcPct val="0"/>
              </a:spcBef>
            </a:pPr>
            <a:endParaRPr lang="en-US" dirty="0" smtClean="0"/>
          </a:p>
          <a:p>
            <a:pPr eaLnBrk="1" hangingPunct="1">
              <a:spcBef>
                <a:spcPct val="0"/>
              </a:spcBef>
            </a:pPr>
            <a:r>
              <a:rPr lang="en-US" i="1" dirty="0" smtClean="0"/>
              <a:t>Students in magnet schools</a:t>
            </a:r>
            <a:r>
              <a:rPr lang="en-US" i="1" baseline="0" dirty="0" smtClean="0"/>
              <a:t> participate in elective opportunities. (Discuss options available at your particular magnet school.)</a:t>
            </a:r>
            <a:endParaRPr lang="en-US" i="1" dirty="0" smtClean="0"/>
          </a:p>
          <a:p>
            <a:pPr eaLnBrk="1" hangingPunct="1">
              <a:spcBef>
                <a:spcPct val="0"/>
              </a:spcBef>
            </a:pPr>
            <a:endParaRPr lang="en-US" dirty="0" smtClean="0"/>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D76EB7-E801-4B0E-84EE-C6B957F3AF9E}" type="slidenum">
              <a:rPr lang="en-US" smtClean="0"/>
              <a:pPr/>
              <a:t>4</a:t>
            </a:fld>
            <a:endParaRPr lang="en-US" smtClean="0"/>
          </a:p>
        </p:txBody>
      </p:sp>
    </p:spTree>
    <p:extLst>
      <p:ext uri="{BB962C8B-B14F-4D97-AF65-F5344CB8AC3E}">
        <p14:creationId xmlns:p14="http://schemas.microsoft.com/office/powerpoint/2010/main" val="874778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are several components of 3</a:t>
            </a:r>
            <a:r>
              <a:rPr lang="en-US" baseline="30000" dirty="0" smtClean="0"/>
              <a:t>rd</a:t>
            </a:r>
            <a:r>
              <a:rPr lang="en-US" baseline="0" dirty="0" smtClean="0"/>
              <a:t> Grade Explorers.</a:t>
            </a:r>
            <a:r>
              <a:rPr lang="en-US" dirty="0" smtClean="0"/>
              <a:t> </a:t>
            </a:r>
          </a:p>
          <a:p>
            <a:pPr eaLnBrk="1" hangingPunct="1">
              <a:spcBef>
                <a:spcPct val="0"/>
              </a:spcBef>
            </a:pPr>
            <a:r>
              <a:rPr lang="en-US" dirty="0" smtClean="0"/>
              <a:t>		</a:t>
            </a:r>
          </a:p>
          <a:p>
            <a:pPr eaLnBrk="1" hangingPunct="1">
              <a:spcBef>
                <a:spcPct val="0"/>
              </a:spcBef>
            </a:pPr>
            <a:r>
              <a:rPr lang="en-US" dirty="0" smtClean="0"/>
              <a:t>The AIG Teacher leads whole class demonstration lessons within the 3rd grade classroom for all students.  Both the  AIG and the classroom teacher are present at this time to note student responses and to observe student performance.</a:t>
            </a:r>
          </a:p>
          <a:p>
            <a:pPr eaLnBrk="1" hangingPunct="1">
              <a:spcBef>
                <a:spcPct val="0"/>
              </a:spcBef>
            </a:pPr>
            <a:r>
              <a:rPr lang="en-US" dirty="0" smtClean="0"/>
              <a:t> </a:t>
            </a:r>
          </a:p>
          <a:p>
            <a:pPr eaLnBrk="1" hangingPunct="1">
              <a:spcBef>
                <a:spcPct val="0"/>
              </a:spcBef>
            </a:pPr>
            <a:r>
              <a:rPr lang="en-US" dirty="0" smtClean="0"/>
              <a:t>The AIG and the classroom teacher</a:t>
            </a:r>
            <a:r>
              <a:rPr lang="en-US" baseline="0" dirty="0" smtClean="0"/>
              <a:t> </a:t>
            </a:r>
            <a:r>
              <a:rPr lang="en-US" dirty="0" smtClean="0"/>
              <a:t>collaborate to assess individual student performance.  Assessments may include rubrics, checklists, teacher conferences, etc.  Observational checklists are used to identify students whose responses reflect characteristics of high</a:t>
            </a:r>
            <a:r>
              <a:rPr lang="en-US" baseline="0" dirty="0" smtClean="0"/>
              <a:t> achieving </a:t>
            </a:r>
            <a:r>
              <a:rPr lang="en-US" dirty="0" smtClean="0"/>
              <a:t>students for further enrichment.</a:t>
            </a:r>
          </a:p>
          <a:p>
            <a:pPr eaLnBrk="1" hangingPunct="1">
              <a:spcBef>
                <a:spcPct val="0"/>
              </a:spcBef>
            </a:pPr>
            <a:r>
              <a:rPr lang="en-US" dirty="0" smtClean="0"/>
              <a:t> </a:t>
            </a:r>
          </a:p>
          <a:p>
            <a:pPr eaLnBrk="1" hangingPunct="1">
              <a:spcBef>
                <a:spcPct val="0"/>
              </a:spcBef>
            </a:pPr>
            <a:r>
              <a:rPr lang="en-US" dirty="0" smtClean="0"/>
              <a:t>Following the demonstration lessons, the AIG teacher works with small groups of students to provide enrichment activities, offering opportunities for students to develop and demonstrate gifted behaviors.  Performance products are collected and used in the AIG nomination and referral process in the spring semester.</a:t>
            </a:r>
          </a:p>
          <a:p>
            <a:pPr eaLnBrk="1" hangingPunct="1">
              <a:spcBef>
                <a:spcPct val="0"/>
              </a:spcBef>
            </a:pPr>
            <a:endParaRPr lang="en-US" dirty="0" smtClean="0"/>
          </a:p>
          <a:p>
            <a:pPr eaLnBrk="1" hangingPunct="1">
              <a:spcBef>
                <a:spcPct val="0"/>
              </a:spcBef>
            </a:pP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33BDE6-644E-4637-BE84-B249B950A6D9}" type="slidenum">
              <a:rPr lang="en-US" smtClean="0"/>
              <a:pPr/>
              <a:t>5</a:t>
            </a:fld>
            <a:endParaRPr lang="en-US" smtClean="0"/>
          </a:p>
        </p:txBody>
      </p:sp>
    </p:spTree>
    <p:extLst>
      <p:ext uri="{BB962C8B-B14F-4D97-AF65-F5344CB8AC3E}">
        <p14:creationId xmlns:p14="http://schemas.microsoft.com/office/powerpoint/2010/main" val="96585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At the 3rd grade level, a district-wide effort is made to search out and identify students who qualify for AIG services using both informal and formal data.</a:t>
            </a:r>
          </a:p>
          <a:p>
            <a:pPr eaLnBrk="1" hangingPunct="1"/>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Teachers collect informal evidence for 3rd grade students as part district-wide nurturing and enrichment efforts.</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Evidence from 3</a:t>
            </a:r>
            <a:r>
              <a:rPr lang="en-US" sz="1200" kern="1200" baseline="30000" dirty="0" smtClean="0">
                <a:solidFill>
                  <a:schemeClr val="tx1"/>
                </a:solidFill>
                <a:latin typeface="+mn-lt"/>
                <a:ea typeface="+mn-ea"/>
                <a:cs typeface="+mn-cs"/>
              </a:rPr>
              <a:t>rd</a:t>
            </a:r>
            <a:r>
              <a:rPr lang="en-US" sz="1200" kern="1200" dirty="0" smtClean="0">
                <a:solidFill>
                  <a:schemeClr val="tx1"/>
                </a:solidFill>
                <a:latin typeface="+mn-lt"/>
                <a:ea typeface="+mn-ea"/>
                <a:cs typeface="+mn-cs"/>
              </a:rPr>
              <a:t> Grade Explorers in first semester may be considered with the informal indicators including student learning behaviors, student performance, student interest, and student motivation.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Formal indicators such as aptitude and achievement</a:t>
            </a:r>
            <a:r>
              <a:rPr lang="en-US" sz="1200" kern="1200" baseline="0" dirty="0" smtClean="0">
                <a:solidFill>
                  <a:schemeClr val="tx1"/>
                </a:solidFill>
                <a:latin typeface="+mn-lt"/>
                <a:ea typeface="+mn-ea"/>
                <a:cs typeface="+mn-cs"/>
              </a:rPr>
              <a:t> scores from </a:t>
            </a:r>
            <a:r>
              <a:rPr lang="en-US" sz="1200" kern="1200" dirty="0" smtClean="0">
                <a:solidFill>
                  <a:schemeClr val="tx1"/>
                </a:solidFill>
                <a:latin typeface="+mn-lt"/>
                <a:ea typeface="+mn-ea"/>
                <a:cs typeface="+mn-cs"/>
              </a:rPr>
              <a:t>norm-referenced tests </a:t>
            </a:r>
            <a:r>
              <a:rPr lang="en-US" sz="1200" kern="1200" baseline="0" dirty="0" smtClean="0">
                <a:solidFill>
                  <a:schemeClr val="tx1"/>
                </a:solidFill>
                <a:latin typeface="+mn-lt"/>
                <a:ea typeface="+mn-ea"/>
                <a:cs typeface="+mn-cs"/>
              </a:rPr>
              <a:t>are also considered for </a:t>
            </a:r>
            <a:r>
              <a:rPr lang="en-US" sz="1200" kern="1200" dirty="0" smtClean="0">
                <a:solidFill>
                  <a:schemeClr val="tx1"/>
                </a:solidFill>
                <a:latin typeface="+mn-lt"/>
                <a:ea typeface="+mn-ea"/>
                <a:cs typeface="+mn-cs"/>
              </a:rPr>
              <a:t>possible AIG nomination during the spring identification window. Services will begin for identified 3</a:t>
            </a:r>
            <a:r>
              <a:rPr lang="en-US" sz="1200" kern="1200" baseline="30000" dirty="0" smtClean="0">
                <a:solidFill>
                  <a:schemeClr val="tx1"/>
                </a:solidFill>
                <a:latin typeface="+mn-lt"/>
                <a:ea typeface="+mn-ea"/>
                <a:cs typeface="+mn-cs"/>
              </a:rPr>
              <a:t>rd</a:t>
            </a:r>
            <a:r>
              <a:rPr lang="en-US" sz="1200" kern="1200" baseline="0" dirty="0" smtClean="0">
                <a:solidFill>
                  <a:schemeClr val="tx1"/>
                </a:solidFill>
                <a:latin typeface="+mn-lt"/>
                <a:ea typeface="+mn-ea"/>
                <a:cs typeface="+mn-cs"/>
              </a:rPr>
              <a:t> grade </a:t>
            </a:r>
            <a:r>
              <a:rPr lang="en-US" sz="1200" kern="1200" dirty="0" smtClean="0">
                <a:solidFill>
                  <a:schemeClr val="tx1"/>
                </a:solidFill>
                <a:latin typeface="+mn-lt"/>
                <a:ea typeface="+mn-ea"/>
                <a:cs typeface="+mn-cs"/>
              </a:rPr>
              <a:t>students during</a:t>
            </a:r>
            <a:r>
              <a:rPr lang="en-US" sz="1200" kern="1200" baseline="0" dirty="0" smtClean="0">
                <a:solidFill>
                  <a:schemeClr val="tx1"/>
                </a:solidFill>
                <a:latin typeface="+mn-lt"/>
                <a:ea typeface="+mn-ea"/>
                <a:cs typeface="+mn-cs"/>
              </a:rPr>
              <a:t> 2</a:t>
            </a:r>
            <a:r>
              <a:rPr lang="en-US" sz="1200" kern="1200" baseline="30000" dirty="0" smtClean="0">
                <a:solidFill>
                  <a:schemeClr val="tx1"/>
                </a:solidFill>
                <a:latin typeface="+mn-lt"/>
                <a:ea typeface="+mn-ea"/>
                <a:cs typeface="+mn-cs"/>
              </a:rPr>
              <a:t>nd</a:t>
            </a:r>
            <a:r>
              <a:rPr lang="en-US" sz="1200" kern="1200" baseline="0" dirty="0" smtClean="0">
                <a:solidFill>
                  <a:schemeClr val="tx1"/>
                </a:solidFill>
                <a:latin typeface="+mn-lt"/>
                <a:ea typeface="+mn-ea"/>
                <a:cs typeface="+mn-cs"/>
              </a:rPr>
              <a:t> semester.</a:t>
            </a:r>
            <a:endParaRPr lang="en-US" sz="1200" kern="1200" dirty="0" smtClean="0">
              <a:solidFill>
                <a:schemeClr val="tx1"/>
              </a:solidFill>
              <a:latin typeface="+mn-lt"/>
              <a:ea typeface="+mn-ea"/>
              <a:cs typeface="+mn-cs"/>
            </a:endParaRPr>
          </a:p>
          <a:p>
            <a:pPr eaLnBrk="1" hangingPunct="1">
              <a:spcBef>
                <a:spcPct val="0"/>
              </a:spcBef>
            </a:pPr>
            <a:r>
              <a:rPr lang="en-US" dirty="0" smtClean="0"/>
              <a:t>	</a:t>
            </a:r>
          </a:p>
          <a:p>
            <a:pPr eaLnBrk="1" hangingPunct="1">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E6B666-D65C-47D2-A51A-918D721259BE}" type="slidenum">
              <a:rPr lang="en-US" smtClean="0"/>
              <a:pPr/>
              <a:t>7</a:t>
            </a:fld>
            <a:endParaRPr lang="en-US" smtClean="0"/>
          </a:p>
        </p:txBody>
      </p:sp>
    </p:spTree>
    <p:extLst>
      <p:ext uri="{BB962C8B-B14F-4D97-AF65-F5344CB8AC3E}">
        <p14:creationId xmlns:p14="http://schemas.microsoft.com/office/powerpoint/2010/main" val="284947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Evidence from 3</a:t>
            </a:r>
            <a:r>
              <a:rPr lang="en-US" baseline="30000" dirty="0" smtClean="0"/>
              <a:t>rd</a:t>
            </a:r>
            <a:r>
              <a:rPr lang="en-US" baseline="0" dirty="0" smtClean="0"/>
              <a:t> Grade Explorers may</a:t>
            </a:r>
            <a:r>
              <a:rPr lang="en-US" dirty="0" smtClean="0"/>
              <a:t> be considered along with formal and informal indicators for possible AIG nomination and/or referral during the first semester of the third grade year. Students</a:t>
            </a:r>
            <a:r>
              <a:rPr lang="en-US" baseline="0" dirty="0" smtClean="0"/>
              <a:t> who are identified will begin services during 2</a:t>
            </a:r>
            <a:r>
              <a:rPr lang="en-US" baseline="30000" dirty="0" smtClean="0"/>
              <a:t>nd</a:t>
            </a:r>
            <a:r>
              <a:rPr lang="en-US" baseline="0" dirty="0" smtClean="0"/>
              <a:t> semester.</a:t>
            </a:r>
            <a:endParaRPr lang="en-US" dirty="0" smtClean="0"/>
          </a:p>
          <a:p>
            <a:pPr eaLnBrk="1" hangingPunct="1">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BCD027-BD03-4F8B-A2B8-83A6190A3040}" type="slidenum">
              <a:rPr lang="en-US" smtClean="0"/>
              <a:pPr/>
              <a:t>8</a:t>
            </a:fld>
            <a:endParaRPr lang="en-US" smtClean="0"/>
          </a:p>
        </p:txBody>
      </p:sp>
    </p:spTree>
    <p:extLst>
      <p:ext uri="{BB962C8B-B14F-4D97-AF65-F5344CB8AC3E}">
        <p14:creationId xmlns:p14="http://schemas.microsoft.com/office/powerpoint/2010/main" val="48252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51BB82-3555-4966-83F5-411CEC3A13CC}" type="slidenum">
              <a:rPr lang="en-US" smtClean="0"/>
              <a:pPr>
                <a:defRPr/>
              </a:pPr>
              <a:t>9</a:t>
            </a:fld>
            <a:endParaRPr lang="en-US"/>
          </a:p>
        </p:txBody>
      </p:sp>
    </p:spTree>
    <p:extLst>
      <p:ext uri="{BB962C8B-B14F-4D97-AF65-F5344CB8AC3E}">
        <p14:creationId xmlns:p14="http://schemas.microsoft.com/office/powerpoint/2010/main" val="1402249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76200" y="4419600"/>
            <a:ext cx="3581400" cy="704850"/>
          </a:xfrm>
        </p:spPr>
        <p:txBody>
          <a:bodyPr/>
          <a:lstStyle>
            <a:lvl1pPr>
              <a:defRPr/>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92075" y="4953000"/>
            <a:ext cx="3565525" cy="533400"/>
          </a:xfrm>
        </p:spPr>
        <p:txBody>
          <a:bodyPr/>
          <a:lstStyle>
            <a:lvl1pPr marL="0" indent="0">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81600" y="762000"/>
            <a:ext cx="1524000" cy="4999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62000"/>
            <a:ext cx="4419600" cy="4999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51DEABC-D766-4322-8E78-B830FAE35C72}" type="datetime4">
              <a:rPr lang="en-US" smtClean="0"/>
              <a:pPr/>
              <a:t>August 10, 2017</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93333F43-3E86-47E4-BFBB-2476D384E1C6}" type="datetime4">
              <a:rPr lang="en-US" smtClean="0"/>
              <a:pPr/>
              <a:t>August 10,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51663BA-01FC-4367-B6F3-ABB2645D55F1}" type="datetime4">
              <a:rPr lang="en-US" smtClean="0"/>
              <a:pPr/>
              <a:t>August 10,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B19C71-EC74-44AF-B27E-FC7DC3C3A61D}" type="datetime4">
              <a:rPr lang="en-US" smtClean="0"/>
              <a:pPr/>
              <a:t>August 10,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A5CDA29-3CBE-48EA-92AE-A996835462BA}" type="datetime4">
              <a:rPr lang="en-US" smtClean="0"/>
              <a:pPr/>
              <a:t>August 10,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29EC054-3869-4501-B163-1BBFDE8DCE04}" type="datetime4">
              <a:rPr lang="en-US" smtClean="0"/>
              <a:pPr/>
              <a:t>August 10, 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August 10,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AD5615-7F4F-4584-84D5-CC95918C321F}" type="datetime4">
              <a:rPr lang="en-US" smtClean="0"/>
              <a:pPr/>
              <a:t>August 10,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August 10,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38DF745-7D3F-47F4-83A3-874385CFAA69}"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131F9E-604E-4343-9F29-EF72E8231CAD}" type="datetime4">
              <a:rPr lang="en-US" smtClean="0"/>
              <a:pPr/>
              <a:t>August 10,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A8E1CE-37F8-4102-8DF9-852A0A51F293}" type="datetime4">
              <a:rPr lang="en-US" smtClean="0"/>
              <a:pPr/>
              <a:t>August 10,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22438"/>
            <a:ext cx="2019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86100" y="1722438"/>
            <a:ext cx="2019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762000"/>
            <a:ext cx="6096000" cy="6572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Your Topic Goes Here</a:t>
            </a:r>
          </a:p>
        </p:txBody>
      </p:sp>
      <p:sp>
        <p:nvSpPr>
          <p:cNvPr id="1027" name="Rectangle 3"/>
          <p:cNvSpPr>
            <a:spLocks noGrp="1" noChangeArrowheads="1"/>
          </p:cNvSpPr>
          <p:nvPr>
            <p:ph type="body" idx="1"/>
          </p:nvPr>
        </p:nvSpPr>
        <p:spPr bwMode="auto">
          <a:xfrm>
            <a:off x="914400" y="1722438"/>
            <a:ext cx="41910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Your Subtopics Go Here</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l" rtl="0" eaLnBrk="0" fontAlgn="base" hangingPunct="0">
        <a:spcBef>
          <a:spcPct val="0"/>
        </a:spcBef>
        <a:spcAft>
          <a:spcPct val="0"/>
        </a:spcAft>
        <a:defRPr sz="3600" b="1">
          <a:solidFill>
            <a:srgbClr val="5A5940"/>
          </a:solidFill>
          <a:latin typeface="+mj-lt"/>
          <a:ea typeface="+mj-ea"/>
          <a:cs typeface="+mj-cs"/>
        </a:defRPr>
      </a:lvl1pPr>
      <a:lvl2pPr algn="l" rtl="0" eaLnBrk="0" fontAlgn="base" hangingPunct="0">
        <a:spcBef>
          <a:spcPct val="0"/>
        </a:spcBef>
        <a:spcAft>
          <a:spcPct val="0"/>
        </a:spcAft>
        <a:defRPr sz="3600" b="1">
          <a:solidFill>
            <a:srgbClr val="5A5940"/>
          </a:solidFill>
          <a:latin typeface="Times New Roman" pitchFamily="18" charset="0"/>
        </a:defRPr>
      </a:lvl2pPr>
      <a:lvl3pPr algn="l" rtl="0" eaLnBrk="0" fontAlgn="base" hangingPunct="0">
        <a:spcBef>
          <a:spcPct val="0"/>
        </a:spcBef>
        <a:spcAft>
          <a:spcPct val="0"/>
        </a:spcAft>
        <a:defRPr sz="3600" b="1">
          <a:solidFill>
            <a:srgbClr val="5A5940"/>
          </a:solidFill>
          <a:latin typeface="Times New Roman" pitchFamily="18" charset="0"/>
        </a:defRPr>
      </a:lvl3pPr>
      <a:lvl4pPr algn="l" rtl="0" eaLnBrk="0" fontAlgn="base" hangingPunct="0">
        <a:spcBef>
          <a:spcPct val="0"/>
        </a:spcBef>
        <a:spcAft>
          <a:spcPct val="0"/>
        </a:spcAft>
        <a:defRPr sz="3600" b="1">
          <a:solidFill>
            <a:srgbClr val="5A5940"/>
          </a:solidFill>
          <a:latin typeface="Times New Roman" pitchFamily="18" charset="0"/>
        </a:defRPr>
      </a:lvl4pPr>
      <a:lvl5pPr algn="l" rtl="0" eaLnBrk="0" fontAlgn="base" hangingPunct="0">
        <a:spcBef>
          <a:spcPct val="0"/>
        </a:spcBef>
        <a:spcAft>
          <a:spcPct val="0"/>
        </a:spcAft>
        <a:defRPr sz="3600" b="1">
          <a:solidFill>
            <a:srgbClr val="5A5940"/>
          </a:solidFill>
          <a:latin typeface="Times New Roman" pitchFamily="18" charset="0"/>
        </a:defRPr>
      </a:lvl5pPr>
      <a:lvl6pPr marL="457200" algn="l" rtl="0" eaLnBrk="1" fontAlgn="base" hangingPunct="1">
        <a:spcBef>
          <a:spcPct val="0"/>
        </a:spcBef>
        <a:spcAft>
          <a:spcPct val="0"/>
        </a:spcAft>
        <a:defRPr sz="3600" b="1">
          <a:solidFill>
            <a:srgbClr val="5A5940"/>
          </a:solidFill>
          <a:latin typeface="Times New Roman" pitchFamily="18" charset="0"/>
        </a:defRPr>
      </a:lvl6pPr>
      <a:lvl7pPr marL="914400" algn="l" rtl="0" eaLnBrk="1" fontAlgn="base" hangingPunct="1">
        <a:spcBef>
          <a:spcPct val="0"/>
        </a:spcBef>
        <a:spcAft>
          <a:spcPct val="0"/>
        </a:spcAft>
        <a:defRPr sz="3600" b="1">
          <a:solidFill>
            <a:srgbClr val="5A5940"/>
          </a:solidFill>
          <a:latin typeface="Times New Roman" pitchFamily="18" charset="0"/>
        </a:defRPr>
      </a:lvl7pPr>
      <a:lvl8pPr marL="1371600" algn="l" rtl="0" eaLnBrk="1" fontAlgn="base" hangingPunct="1">
        <a:spcBef>
          <a:spcPct val="0"/>
        </a:spcBef>
        <a:spcAft>
          <a:spcPct val="0"/>
        </a:spcAft>
        <a:defRPr sz="3600" b="1">
          <a:solidFill>
            <a:srgbClr val="5A5940"/>
          </a:solidFill>
          <a:latin typeface="Times New Roman" pitchFamily="18" charset="0"/>
        </a:defRPr>
      </a:lvl8pPr>
      <a:lvl9pPr marL="1828800" algn="l" rtl="0" eaLnBrk="1" fontAlgn="base" hangingPunct="1">
        <a:spcBef>
          <a:spcPct val="0"/>
        </a:spcBef>
        <a:spcAft>
          <a:spcPct val="0"/>
        </a:spcAft>
        <a:defRPr sz="3600" b="1">
          <a:solidFill>
            <a:srgbClr val="5A5940"/>
          </a:solidFill>
          <a:latin typeface="Times New Roman" pitchFamily="18"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8/10/17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42081" y="685800"/>
            <a:ext cx="8077200" cy="1676400"/>
          </a:xfrm>
          <a:prstGeom prst="rect">
            <a:avLst/>
          </a:prstGeom>
        </p:spPr>
        <p:txBody>
          <a:bodyPr vert="horz" lIns="0" rIns="0" bIns="0" anchor="b">
            <a:normAutofit fontScale="8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en-US" b="1" dirty="0" smtClean="0"/>
              <a:t>WCPSS</a:t>
            </a:r>
            <a:r>
              <a:rPr lang="en-US" dirty="0" smtClean="0"/>
              <a:t> </a:t>
            </a:r>
            <a:br>
              <a:rPr lang="en-US" dirty="0" smtClean="0"/>
            </a:br>
            <a:r>
              <a:rPr lang="en-US" b="1" dirty="0" smtClean="0"/>
              <a:t>3rd Grade Explorers</a:t>
            </a:r>
            <a:r>
              <a:rPr lang="en-US" dirty="0" smtClean="0"/>
              <a:t/>
            </a:r>
            <a:br>
              <a:rPr lang="en-US" dirty="0" smtClean="0"/>
            </a:br>
            <a:endParaRPr lang="en-US" dirty="0" smtClean="0">
              <a:solidFill>
                <a:schemeClr val="tx1"/>
              </a:solidFill>
            </a:endParaRPr>
          </a:p>
        </p:txBody>
      </p:sp>
      <p:sp>
        <p:nvSpPr>
          <p:cNvPr id="5" name="TextBox 4"/>
          <p:cNvSpPr txBox="1"/>
          <p:nvPr/>
        </p:nvSpPr>
        <p:spPr>
          <a:xfrm>
            <a:off x="1676400" y="5259503"/>
            <a:ext cx="6096000" cy="1200329"/>
          </a:xfrm>
          <a:prstGeom prst="rect">
            <a:avLst/>
          </a:prstGeom>
          <a:noFill/>
        </p:spPr>
        <p:txBody>
          <a:bodyPr wrap="square" rtlCol="0">
            <a:spAutoFit/>
          </a:bodyPr>
          <a:lstStyle/>
          <a:p>
            <a:pPr algn="ctr"/>
            <a:r>
              <a:rPr lang="en-US" sz="2400" dirty="0" smtClean="0">
                <a:latin typeface="+mj-lt"/>
              </a:rPr>
              <a:t>Cedar Fork Elementary School</a:t>
            </a:r>
          </a:p>
          <a:p>
            <a:pPr algn="ctr"/>
            <a:r>
              <a:rPr lang="en-US" sz="2400" dirty="0" smtClean="0">
                <a:latin typeface="+mj-lt"/>
              </a:rPr>
              <a:t>Kristen </a:t>
            </a:r>
            <a:r>
              <a:rPr lang="en-US" sz="2400" dirty="0" smtClean="0">
                <a:latin typeface="+mj-lt"/>
              </a:rPr>
              <a:t>McCutcheon</a:t>
            </a:r>
          </a:p>
          <a:p>
            <a:pPr algn="ctr"/>
            <a:r>
              <a:rPr lang="en-US" sz="2400" dirty="0" smtClean="0">
                <a:latin typeface="+mj-lt"/>
              </a:rPr>
              <a:t>AIG </a:t>
            </a:r>
            <a:r>
              <a:rPr lang="en-US" sz="2400" dirty="0" smtClean="0">
                <a:latin typeface="+mj-lt"/>
              </a:rPr>
              <a:t>Teacher, </a:t>
            </a:r>
            <a:r>
              <a:rPr lang="en-US" sz="2400" dirty="0" smtClean="0">
                <a:latin typeface="+mj-lt"/>
              </a:rPr>
              <a:t>CFES</a:t>
            </a:r>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909906291"/>
              </p:ext>
            </p:extLst>
          </p:nvPr>
        </p:nvGraphicFramePr>
        <p:xfrm>
          <a:off x="2768332" y="1905000"/>
          <a:ext cx="3624697" cy="3467100"/>
        </p:xfrm>
        <a:graphic>
          <a:graphicData uri="http://schemas.openxmlformats.org/presentationml/2006/ole">
            <mc:AlternateContent xmlns:mc="http://schemas.openxmlformats.org/markup-compatibility/2006">
              <mc:Choice xmlns:v="urn:schemas-microsoft-com:vml" Requires="v">
                <p:oleObj spid="_x0000_s1051" name="Acrobat Document" r:id="rId3" imgW="4737960" imgH="4534920" progId="AcroExch.Document.7">
                  <p:embed/>
                </p:oleObj>
              </mc:Choice>
              <mc:Fallback>
                <p:oleObj name="Acrobat Document" r:id="rId3" imgW="4737960" imgH="4534920" progId="AcroExch.Document.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8332" y="1905000"/>
                        <a:ext cx="3624697" cy="34671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47614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09600" y="1066800"/>
            <a:ext cx="7467600" cy="5105400"/>
          </a:xfrm>
        </p:spPr>
        <p:txBody>
          <a:bodyPr>
            <a:normAutofit/>
          </a:bodyPr>
          <a:lstStyle/>
          <a:p>
            <a:pPr algn="ctr" eaLnBrk="1" hangingPunct="1"/>
            <a:r>
              <a:rPr lang="en-US" sz="3200" dirty="0" smtClean="0"/>
              <a:t>The purpose of the Academically or Intellectually Gifted (AIG) Program is </a:t>
            </a:r>
            <a:br>
              <a:rPr lang="en-US" sz="3200" dirty="0" smtClean="0"/>
            </a:br>
            <a:r>
              <a:rPr lang="en-US" sz="3200" dirty="0" smtClean="0"/>
              <a:t>to provide an appropriately challenging educational program for students who perform, or show potential for performing, at remarkably high levels of accomplishment…</a:t>
            </a:r>
            <a:br>
              <a:rPr lang="en-US" sz="3200" dirty="0" smtClean="0"/>
            </a:br>
            <a:r>
              <a:rPr lang="en-US" sz="3200" dirty="0"/>
              <a:t/>
            </a:r>
            <a:br>
              <a:rPr lang="en-US" sz="3200" dirty="0"/>
            </a:br>
            <a:r>
              <a:rPr lang="en-US" sz="3200" dirty="0" smtClean="0"/>
              <a:t/>
            </a:r>
            <a:br>
              <a:rPr lang="en-US" sz="3200" dirty="0" smtClean="0"/>
            </a:br>
            <a:r>
              <a:rPr lang="en-US" sz="1600" i="1" dirty="0" smtClean="0"/>
              <a:t>~from the 2013-2016 WCPSS AIG Plan</a:t>
            </a:r>
            <a:endParaRPr lang="en-US" sz="1800" dirty="0" smtClean="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581400" y="3429000"/>
            <a:ext cx="2209800" cy="1114425"/>
          </a:xfrm>
        </p:spPr>
        <p:txBody>
          <a:bodyPr>
            <a:noAutofit/>
          </a:bodyPr>
          <a:lstStyle/>
          <a:p>
            <a:pPr algn="ctr" eaLnBrk="1" hangingPunct="1"/>
            <a:r>
              <a:rPr lang="en-US" sz="4400" dirty="0" smtClean="0">
                <a:solidFill>
                  <a:schemeClr val="tx1"/>
                </a:solidFill>
              </a:rPr>
              <a:t>Team Effort</a:t>
            </a:r>
          </a:p>
        </p:txBody>
      </p:sp>
      <p:graphicFrame>
        <p:nvGraphicFramePr>
          <p:cNvPr id="3" name="Diagram 2"/>
          <p:cNvGraphicFramePr/>
          <p:nvPr>
            <p:extLst>
              <p:ext uri="{D42A27DB-BD31-4B8C-83A1-F6EECF244321}">
                <p14:modId xmlns:p14="http://schemas.microsoft.com/office/powerpoint/2010/main" val="600142203"/>
              </p:ext>
            </p:extLst>
          </p:nvPr>
        </p:nvGraphicFramePr>
        <p:xfrm>
          <a:off x="1647478" y="189372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905000" y="685800"/>
            <a:ext cx="5638800" cy="830997"/>
          </a:xfrm>
          <a:prstGeom prst="rect">
            <a:avLst/>
          </a:prstGeom>
          <a:noFill/>
        </p:spPr>
        <p:txBody>
          <a:bodyPr wrap="square" rtlCol="0">
            <a:spAutoFit/>
          </a:bodyPr>
          <a:lstStyle/>
          <a:p>
            <a:pPr algn="ctr"/>
            <a:r>
              <a:rPr lang="en-US" sz="4800" dirty="0" smtClean="0">
                <a:latin typeface="+mj-lt"/>
              </a:rPr>
              <a:t>3</a:t>
            </a:r>
            <a:r>
              <a:rPr lang="en-US" sz="4800" baseline="30000" dirty="0" smtClean="0">
                <a:latin typeface="+mj-lt"/>
              </a:rPr>
              <a:t>rd</a:t>
            </a:r>
            <a:r>
              <a:rPr lang="en-US" sz="4800" dirty="0" smtClean="0">
                <a:latin typeface="+mj-lt"/>
              </a:rPr>
              <a:t> Grade Explorers</a:t>
            </a:r>
            <a:endParaRPr lang="en-US" sz="48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66800" y="381000"/>
            <a:ext cx="7315200" cy="914400"/>
          </a:xfrm>
        </p:spPr>
        <p:txBody>
          <a:bodyPr>
            <a:normAutofit/>
          </a:bodyPr>
          <a:lstStyle/>
          <a:p>
            <a:pPr algn="ctr" eaLnBrk="1" hangingPunct="1"/>
            <a:r>
              <a:rPr lang="en-US" sz="4000" b="1" dirty="0" smtClean="0"/>
              <a:t>3</a:t>
            </a:r>
            <a:r>
              <a:rPr lang="en-US" sz="4000" b="1" baseline="30000" dirty="0" smtClean="0"/>
              <a:t>rd</a:t>
            </a:r>
            <a:r>
              <a:rPr lang="en-US" sz="4000" b="1" dirty="0" smtClean="0"/>
              <a:t> Grade Explorers Classes</a:t>
            </a:r>
            <a:endParaRPr lang="en-US" sz="4000" b="1" dirty="0" smtClean="0">
              <a:solidFill>
                <a:schemeClr val="tx1"/>
              </a:solidFill>
            </a:endParaRPr>
          </a:p>
        </p:txBody>
      </p:sp>
      <p:sp>
        <p:nvSpPr>
          <p:cNvPr id="4" name="Rectangle 3"/>
          <p:cNvSpPr txBox="1">
            <a:spLocks noChangeArrowheads="1"/>
          </p:cNvSpPr>
          <p:nvPr/>
        </p:nvSpPr>
        <p:spPr bwMode="auto">
          <a:xfrm>
            <a:off x="4876800" y="1752600"/>
            <a:ext cx="3429000" cy="3306763"/>
          </a:xfrm>
          <a:prstGeom prst="rect">
            <a:avLst/>
          </a:prstGeom>
          <a:noFill/>
          <a:ln w="9525">
            <a:noFill/>
            <a:miter lim="800000"/>
            <a:headEnd/>
            <a:tailEnd/>
          </a:ln>
          <a:effectLst/>
        </p:spPr>
        <p:txBody>
          <a:bodyPr/>
          <a:lstStyle/>
          <a:p>
            <a:pPr marL="342900" indent="-342900">
              <a:spcBef>
                <a:spcPct val="20000"/>
              </a:spcBef>
              <a:defRPr/>
            </a:pPr>
            <a:endParaRPr lang="en-US" kern="0" dirty="0">
              <a:latin typeface="+mn-lt"/>
            </a:endParaRPr>
          </a:p>
        </p:txBody>
      </p:sp>
      <p:sp>
        <p:nvSpPr>
          <p:cNvPr id="20484" name="Rectangle 3"/>
          <p:cNvSpPr txBox="1">
            <a:spLocks noChangeArrowheads="1"/>
          </p:cNvSpPr>
          <p:nvPr/>
        </p:nvSpPr>
        <p:spPr bwMode="auto">
          <a:xfrm>
            <a:off x="4953000" y="1752600"/>
            <a:ext cx="3200400" cy="3048000"/>
          </a:xfrm>
          <a:prstGeom prst="rect">
            <a:avLst/>
          </a:prstGeom>
          <a:noFill/>
          <a:ln w="9525">
            <a:noFill/>
            <a:miter lim="800000"/>
            <a:headEnd/>
            <a:tailEnd/>
          </a:ln>
        </p:spPr>
        <p:txBody>
          <a:bodyPr/>
          <a:lstStyle/>
          <a:p>
            <a:pPr>
              <a:buFont typeface="Arial" charset="0"/>
              <a:buNone/>
            </a:pPr>
            <a:r>
              <a:rPr lang="en-US" sz="2200" dirty="0">
                <a:solidFill>
                  <a:schemeClr val="accent1">
                    <a:lumMod val="75000"/>
                  </a:schemeClr>
                </a:solidFill>
              </a:rPr>
              <a:t>Students who demonstrate potential in the activities will receive </a:t>
            </a:r>
            <a:r>
              <a:rPr lang="en-US" sz="2200" dirty="0" smtClean="0">
                <a:solidFill>
                  <a:schemeClr val="accent1">
                    <a:lumMod val="75000"/>
                  </a:schemeClr>
                </a:solidFill>
              </a:rPr>
              <a:t>enrichment/extension </a:t>
            </a:r>
            <a:r>
              <a:rPr lang="en-US" sz="2200" dirty="0">
                <a:solidFill>
                  <a:schemeClr val="accent1">
                    <a:lumMod val="75000"/>
                  </a:schemeClr>
                </a:solidFill>
              </a:rPr>
              <a:t>activities in language arts </a:t>
            </a:r>
            <a:r>
              <a:rPr lang="en-US" sz="2200" dirty="0" smtClean="0">
                <a:solidFill>
                  <a:schemeClr val="accent1">
                    <a:lumMod val="75000"/>
                  </a:schemeClr>
                </a:solidFill>
              </a:rPr>
              <a:t>and/or math </a:t>
            </a:r>
            <a:r>
              <a:rPr lang="en-US" sz="2200" dirty="0">
                <a:solidFill>
                  <a:schemeClr val="accent1">
                    <a:lumMod val="75000"/>
                  </a:schemeClr>
                </a:solidFill>
              </a:rPr>
              <a:t>under the guidance of the AIG teacher.</a:t>
            </a:r>
          </a:p>
        </p:txBody>
      </p:sp>
      <p:sp>
        <p:nvSpPr>
          <p:cNvPr id="20485" name="Text Placeholder 2"/>
          <p:cNvSpPr txBox="1">
            <a:spLocks/>
          </p:cNvSpPr>
          <p:nvPr/>
        </p:nvSpPr>
        <p:spPr bwMode="auto">
          <a:xfrm>
            <a:off x="457200" y="5410200"/>
            <a:ext cx="4040188" cy="762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342900" indent="-342900" algn="ctr">
              <a:spcBef>
                <a:spcPct val="20000"/>
              </a:spcBef>
            </a:pPr>
            <a:r>
              <a:rPr lang="en-US" sz="2400" b="1" dirty="0">
                <a:solidFill>
                  <a:schemeClr val="accent1">
                    <a:lumMod val="75000"/>
                  </a:schemeClr>
                </a:solidFill>
                <a:latin typeface="+mj-lt"/>
              </a:rPr>
              <a:t>Whole group experiences</a:t>
            </a:r>
          </a:p>
        </p:txBody>
      </p:sp>
      <p:sp>
        <p:nvSpPr>
          <p:cNvPr id="20486" name="Text Placeholder 3"/>
          <p:cNvSpPr txBox="1">
            <a:spLocks/>
          </p:cNvSpPr>
          <p:nvPr/>
        </p:nvSpPr>
        <p:spPr bwMode="auto">
          <a:xfrm>
            <a:off x="4645025" y="5410200"/>
            <a:ext cx="4041775" cy="762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342900" indent="-342900" algn="ctr">
              <a:spcBef>
                <a:spcPct val="20000"/>
              </a:spcBef>
            </a:pPr>
            <a:r>
              <a:rPr lang="en-US" sz="2400" b="1" dirty="0">
                <a:solidFill>
                  <a:schemeClr val="accent1">
                    <a:lumMod val="75000"/>
                  </a:schemeClr>
                </a:solidFill>
                <a:latin typeface="+mj-lt"/>
              </a:rPr>
              <a:t>Small group experiences</a:t>
            </a:r>
          </a:p>
        </p:txBody>
      </p:sp>
      <p:cxnSp>
        <p:nvCxnSpPr>
          <p:cNvPr id="9" name="Straight Connector 8"/>
          <p:cNvCxnSpPr/>
          <p:nvPr/>
        </p:nvCxnSpPr>
        <p:spPr>
          <a:xfrm rot="5400000">
            <a:off x="2933700" y="3086100"/>
            <a:ext cx="2971800" cy="0"/>
          </a:xfrm>
          <a:prstGeom prst="line">
            <a:avLst/>
          </a:prstGeom>
          <a:ln>
            <a:solidFill>
              <a:srgbClr val="898761"/>
            </a:solidFill>
          </a:ln>
        </p:spPr>
        <p:style>
          <a:lnRef idx="2">
            <a:schemeClr val="accent4"/>
          </a:lnRef>
          <a:fillRef idx="0">
            <a:schemeClr val="accent4"/>
          </a:fillRef>
          <a:effectRef idx="1">
            <a:schemeClr val="accent4"/>
          </a:effectRef>
          <a:fontRef idx="minor">
            <a:schemeClr val="tx1"/>
          </a:fontRef>
        </p:style>
      </p:cxnSp>
      <p:sp>
        <p:nvSpPr>
          <p:cNvPr id="20488" name="Text Box 10"/>
          <p:cNvSpPr txBox="1">
            <a:spLocks noChangeArrowheads="1"/>
          </p:cNvSpPr>
          <p:nvPr/>
        </p:nvSpPr>
        <p:spPr bwMode="auto">
          <a:xfrm>
            <a:off x="1066800" y="1752600"/>
            <a:ext cx="3048000" cy="2800767"/>
          </a:xfrm>
          <a:prstGeom prst="rect">
            <a:avLst/>
          </a:prstGeom>
          <a:noFill/>
          <a:ln w="9525">
            <a:noFill/>
            <a:miter lim="800000"/>
            <a:headEnd/>
            <a:tailEnd/>
          </a:ln>
        </p:spPr>
        <p:txBody>
          <a:bodyPr wrap="square">
            <a:spAutoFit/>
          </a:bodyPr>
          <a:lstStyle/>
          <a:p>
            <a:pPr>
              <a:spcBef>
                <a:spcPct val="50000"/>
              </a:spcBef>
            </a:pPr>
            <a:r>
              <a:rPr lang="en-US" sz="2200" dirty="0">
                <a:solidFill>
                  <a:schemeClr val="accent1">
                    <a:lumMod val="75000"/>
                  </a:schemeClr>
                </a:solidFill>
              </a:rPr>
              <a:t>The AIG teacher works in partnership with </a:t>
            </a:r>
            <a:r>
              <a:rPr lang="en-US" sz="2200" dirty="0" smtClean="0">
                <a:solidFill>
                  <a:schemeClr val="accent1">
                    <a:lumMod val="75000"/>
                  </a:schemeClr>
                </a:solidFill>
              </a:rPr>
              <a:t>3rd </a:t>
            </a:r>
            <a:r>
              <a:rPr lang="en-US" sz="2200" dirty="0">
                <a:solidFill>
                  <a:schemeClr val="accent1">
                    <a:lumMod val="75000"/>
                  </a:schemeClr>
                </a:solidFill>
              </a:rPr>
              <a:t>grade classroom teachers to provide a variety of in-class experiences designed to elicit high academic performance.</a:t>
            </a:r>
          </a:p>
        </p:txBody>
      </p:sp>
    </p:spTree>
    <p:extLst>
      <p:ext uri="{BB962C8B-B14F-4D97-AF65-F5344CB8AC3E}">
        <p14:creationId xmlns:p14="http://schemas.microsoft.com/office/powerpoint/2010/main" val="2834730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23900" y="609600"/>
            <a:ext cx="7848600" cy="731838"/>
          </a:xfrm>
        </p:spPr>
        <p:txBody>
          <a:bodyPr/>
          <a:lstStyle/>
          <a:p>
            <a:pPr algn="ctr" eaLnBrk="1" hangingPunct="1"/>
            <a:r>
              <a:rPr lang="en-US" sz="4000" b="1" dirty="0" smtClean="0"/>
              <a:t>Explorers Classes</a:t>
            </a:r>
            <a:endParaRPr lang="en-US" sz="4000" b="1" dirty="0" smtClean="0">
              <a:solidFill>
                <a:schemeClr val="tx1"/>
              </a:solidFill>
            </a:endParaRPr>
          </a:p>
        </p:txBody>
      </p:sp>
      <p:sp>
        <p:nvSpPr>
          <p:cNvPr id="24578" name="Rectangle 2"/>
          <p:cNvSpPr>
            <a:spLocks noChangeArrowheads="1"/>
          </p:cNvSpPr>
          <p:nvPr/>
        </p:nvSpPr>
        <p:spPr bwMode="auto">
          <a:xfrm>
            <a:off x="685800" y="1524000"/>
            <a:ext cx="7924800" cy="4662815"/>
          </a:xfrm>
          <a:prstGeom prst="rect">
            <a:avLst/>
          </a:prstGeom>
          <a:noFill/>
          <a:ln w="9525">
            <a:noFill/>
            <a:miter lim="800000"/>
            <a:headEnd/>
            <a:tailEnd/>
          </a:ln>
        </p:spPr>
        <p:txBody>
          <a:bodyPr wrap="square">
            <a:spAutoFit/>
          </a:bodyPr>
          <a:lstStyle/>
          <a:p>
            <a:pPr marL="365125" indent="-255588">
              <a:spcBef>
                <a:spcPts val="1200"/>
              </a:spcBef>
              <a:spcAft>
                <a:spcPts val="600"/>
              </a:spcAft>
              <a:buFont typeface="Wingdings 3" pitchFamily="18" charset="2"/>
              <a:buChar char=""/>
            </a:pPr>
            <a:r>
              <a:rPr lang="en-US" sz="2800" dirty="0">
                <a:solidFill>
                  <a:schemeClr val="accent1">
                    <a:lumMod val="75000"/>
                  </a:schemeClr>
                </a:solidFill>
                <a:latin typeface="+mj-lt"/>
              </a:rPr>
              <a:t>Whole class introductory lessons in </a:t>
            </a:r>
            <a:r>
              <a:rPr lang="en-US" sz="2800" dirty="0" smtClean="0">
                <a:solidFill>
                  <a:schemeClr val="accent1">
                    <a:lumMod val="75000"/>
                  </a:schemeClr>
                </a:solidFill>
                <a:latin typeface="+mj-lt"/>
              </a:rPr>
              <a:t>the fall semester in each </a:t>
            </a:r>
            <a:r>
              <a:rPr lang="en-US" sz="2800" dirty="0">
                <a:solidFill>
                  <a:schemeClr val="accent1">
                    <a:lumMod val="75000"/>
                  </a:schemeClr>
                </a:solidFill>
                <a:latin typeface="+mj-lt"/>
              </a:rPr>
              <a:t>3</a:t>
            </a:r>
            <a:r>
              <a:rPr lang="en-US" sz="2800" baseline="30000" dirty="0">
                <a:solidFill>
                  <a:schemeClr val="accent1">
                    <a:lumMod val="75000"/>
                  </a:schemeClr>
                </a:solidFill>
                <a:latin typeface="+mj-lt"/>
              </a:rPr>
              <a:t>rd</a:t>
            </a:r>
            <a:r>
              <a:rPr lang="en-US" sz="2800" dirty="0">
                <a:solidFill>
                  <a:schemeClr val="accent1">
                    <a:lumMod val="75000"/>
                  </a:schemeClr>
                </a:solidFill>
                <a:latin typeface="+mj-lt"/>
              </a:rPr>
              <a:t> grade </a:t>
            </a:r>
            <a:r>
              <a:rPr lang="en-US" sz="2800" dirty="0" smtClean="0">
                <a:solidFill>
                  <a:schemeClr val="accent1">
                    <a:lumMod val="75000"/>
                  </a:schemeClr>
                </a:solidFill>
                <a:latin typeface="+mj-lt"/>
              </a:rPr>
              <a:t>classroom </a:t>
            </a:r>
          </a:p>
          <a:p>
            <a:pPr marL="365125" indent="-255588">
              <a:spcBef>
                <a:spcPts val="1200"/>
              </a:spcBef>
              <a:spcAft>
                <a:spcPts val="600"/>
              </a:spcAft>
              <a:buFont typeface="Wingdings 3" pitchFamily="18" charset="2"/>
              <a:buChar char=""/>
            </a:pPr>
            <a:r>
              <a:rPr lang="en-US" sz="2800" dirty="0">
                <a:solidFill>
                  <a:schemeClr val="accent1">
                    <a:lumMod val="75000"/>
                  </a:schemeClr>
                </a:solidFill>
                <a:latin typeface="+mj-lt"/>
              </a:rPr>
              <a:t>Units of study </a:t>
            </a:r>
            <a:r>
              <a:rPr lang="en-US" sz="2800" dirty="0" smtClean="0">
                <a:solidFill>
                  <a:schemeClr val="accent1">
                    <a:lumMod val="75000"/>
                  </a:schemeClr>
                </a:solidFill>
                <a:latin typeface="+mj-lt"/>
              </a:rPr>
              <a:t>include </a:t>
            </a:r>
            <a:r>
              <a:rPr lang="en-US" sz="2800" dirty="0">
                <a:solidFill>
                  <a:schemeClr val="accent1">
                    <a:lumMod val="75000"/>
                  </a:schemeClr>
                </a:solidFill>
                <a:latin typeface="+mj-lt"/>
              </a:rPr>
              <a:t>reading/language arts, math, and </a:t>
            </a:r>
            <a:r>
              <a:rPr lang="en-US" sz="2800" dirty="0" smtClean="0">
                <a:solidFill>
                  <a:schemeClr val="accent1">
                    <a:lumMod val="75000"/>
                  </a:schemeClr>
                </a:solidFill>
                <a:latin typeface="+mj-lt"/>
              </a:rPr>
              <a:t>writing aligned with the 3</a:t>
            </a:r>
            <a:r>
              <a:rPr lang="en-US" sz="2800" baseline="30000" dirty="0" smtClean="0">
                <a:solidFill>
                  <a:schemeClr val="accent1">
                    <a:lumMod val="75000"/>
                  </a:schemeClr>
                </a:solidFill>
                <a:latin typeface="+mj-lt"/>
              </a:rPr>
              <a:t>rd</a:t>
            </a:r>
            <a:r>
              <a:rPr lang="en-US" sz="2800" dirty="0" smtClean="0">
                <a:solidFill>
                  <a:schemeClr val="accent1">
                    <a:lumMod val="75000"/>
                  </a:schemeClr>
                </a:solidFill>
                <a:latin typeface="+mj-lt"/>
              </a:rPr>
              <a:t> Grade Common Core Curriculum</a:t>
            </a:r>
          </a:p>
          <a:p>
            <a:pPr marL="365125" indent="-255588">
              <a:spcBef>
                <a:spcPts val="1200"/>
              </a:spcBef>
              <a:spcAft>
                <a:spcPts val="600"/>
              </a:spcAft>
              <a:buFont typeface="Wingdings 3" pitchFamily="18" charset="2"/>
              <a:buChar char=""/>
            </a:pPr>
            <a:r>
              <a:rPr lang="en-US" sz="2800" dirty="0" smtClean="0">
                <a:solidFill>
                  <a:schemeClr val="accent1">
                    <a:lumMod val="75000"/>
                  </a:schemeClr>
                </a:solidFill>
                <a:latin typeface="+mj-lt"/>
              </a:rPr>
              <a:t>Assessment </a:t>
            </a:r>
            <a:r>
              <a:rPr lang="en-US" sz="2800" dirty="0">
                <a:solidFill>
                  <a:schemeClr val="accent1">
                    <a:lumMod val="75000"/>
                  </a:schemeClr>
                </a:solidFill>
                <a:latin typeface="+mj-lt"/>
              </a:rPr>
              <a:t>of student performance and products</a:t>
            </a:r>
          </a:p>
          <a:p>
            <a:pPr marL="365125" indent="-255588">
              <a:spcBef>
                <a:spcPts val="1200"/>
              </a:spcBef>
              <a:spcAft>
                <a:spcPts val="600"/>
              </a:spcAft>
              <a:buFont typeface="Wingdings 3" pitchFamily="18" charset="2"/>
              <a:buChar char=""/>
            </a:pPr>
            <a:r>
              <a:rPr lang="en-US" sz="2800" dirty="0">
                <a:solidFill>
                  <a:schemeClr val="accent1">
                    <a:lumMod val="75000"/>
                  </a:schemeClr>
                </a:solidFill>
                <a:latin typeface="+mj-lt"/>
              </a:rPr>
              <a:t>Small group </a:t>
            </a:r>
            <a:r>
              <a:rPr lang="en-US" sz="2800" dirty="0" smtClean="0">
                <a:solidFill>
                  <a:schemeClr val="accent1">
                    <a:lumMod val="75000"/>
                  </a:schemeClr>
                </a:solidFill>
                <a:latin typeface="+mj-lt"/>
              </a:rPr>
              <a:t>enrichment </a:t>
            </a:r>
            <a:r>
              <a:rPr lang="en-US" sz="2800" dirty="0">
                <a:solidFill>
                  <a:schemeClr val="accent1">
                    <a:lumMod val="75000"/>
                  </a:schemeClr>
                </a:solidFill>
                <a:latin typeface="+mj-lt"/>
              </a:rPr>
              <a:t>activities </a:t>
            </a:r>
            <a:r>
              <a:rPr lang="en-US" sz="2800" dirty="0" smtClean="0">
                <a:solidFill>
                  <a:schemeClr val="accent1">
                    <a:lumMod val="75000"/>
                  </a:schemeClr>
                </a:solidFill>
                <a:latin typeface="+mj-lt"/>
              </a:rPr>
              <a:t>facilitated </a:t>
            </a:r>
            <a:r>
              <a:rPr lang="en-US" sz="2800" dirty="0">
                <a:solidFill>
                  <a:schemeClr val="accent1">
                    <a:lumMod val="75000"/>
                  </a:schemeClr>
                </a:solidFill>
                <a:latin typeface="+mj-lt"/>
              </a:rPr>
              <a:t>by the AIG </a:t>
            </a:r>
            <a:r>
              <a:rPr lang="en-US" sz="2800" dirty="0" smtClean="0">
                <a:solidFill>
                  <a:schemeClr val="accent1">
                    <a:lumMod val="75000"/>
                  </a:schemeClr>
                </a:solidFill>
                <a:latin typeface="+mj-lt"/>
              </a:rPr>
              <a:t>teacher based on classroom teacher and AIG teacher observations</a:t>
            </a:r>
            <a:endParaRPr lang="en-US" sz="2800" dirty="0">
              <a:solidFill>
                <a:schemeClr val="accent1">
                  <a:lumMod val="75000"/>
                </a:schemeClr>
              </a:solidFill>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08627" y="609600"/>
            <a:ext cx="8915400" cy="731838"/>
          </a:xfrm>
        </p:spPr>
        <p:txBody>
          <a:bodyPr>
            <a:normAutofit/>
          </a:bodyPr>
          <a:lstStyle/>
          <a:p>
            <a:pPr algn="ctr" eaLnBrk="1" hangingPunct="1"/>
            <a:r>
              <a:rPr lang="en-US" sz="4000" b="1" dirty="0" smtClean="0"/>
              <a:t>Criteria for Small Group Participation</a:t>
            </a:r>
            <a:endParaRPr lang="en-US" sz="4000" b="1" dirty="0" smtClean="0">
              <a:solidFill>
                <a:schemeClr val="tx1"/>
              </a:solidFill>
            </a:endParaRPr>
          </a:p>
        </p:txBody>
      </p:sp>
      <p:sp>
        <p:nvSpPr>
          <p:cNvPr id="6" name="Rectangle 2"/>
          <p:cNvSpPr>
            <a:spLocks noChangeArrowheads="1"/>
          </p:cNvSpPr>
          <p:nvPr/>
        </p:nvSpPr>
        <p:spPr bwMode="auto">
          <a:xfrm>
            <a:off x="228600" y="1600200"/>
            <a:ext cx="8686800" cy="4108817"/>
          </a:xfrm>
          <a:prstGeom prst="rect">
            <a:avLst/>
          </a:prstGeom>
          <a:noFill/>
          <a:ln w="9525">
            <a:noFill/>
            <a:miter lim="800000"/>
            <a:headEnd/>
            <a:tailEnd/>
          </a:ln>
        </p:spPr>
        <p:txBody>
          <a:bodyPr wrap="square">
            <a:spAutoFit/>
          </a:bodyPr>
          <a:lstStyle/>
          <a:p>
            <a:pPr marL="365125" indent="-255588">
              <a:spcBef>
                <a:spcPts val="1200"/>
              </a:spcBef>
              <a:spcAft>
                <a:spcPts val="600"/>
              </a:spcAft>
              <a:buFont typeface="Wingdings 3" pitchFamily="18" charset="2"/>
              <a:buChar char=""/>
            </a:pPr>
            <a:r>
              <a:rPr lang="en-US" sz="2800" dirty="0">
                <a:solidFill>
                  <a:schemeClr val="accent1">
                    <a:lumMod val="75000"/>
                  </a:schemeClr>
                </a:solidFill>
                <a:latin typeface="+mj-lt"/>
              </a:rPr>
              <a:t>Observational checklists by the </a:t>
            </a:r>
            <a:r>
              <a:rPr lang="en-US" sz="2800" dirty="0" smtClean="0">
                <a:solidFill>
                  <a:schemeClr val="accent1">
                    <a:lumMod val="75000"/>
                  </a:schemeClr>
                </a:solidFill>
                <a:latin typeface="+mj-lt"/>
              </a:rPr>
              <a:t>AIG and classroom teachers</a:t>
            </a:r>
            <a:endParaRPr lang="en-US" sz="2800" dirty="0">
              <a:solidFill>
                <a:schemeClr val="accent1">
                  <a:lumMod val="75000"/>
                </a:schemeClr>
              </a:solidFill>
              <a:latin typeface="+mj-lt"/>
            </a:endParaRPr>
          </a:p>
          <a:p>
            <a:pPr marL="365125" indent="-255588">
              <a:spcBef>
                <a:spcPts val="1200"/>
              </a:spcBef>
              <a:spcAft>
                <a:spcPts val="600"/>
              </a:spcAft>
              <a:buFont typeface="Wingdings 3" pitchFamily="18" charset="2"/>
              <a:buChar char=""/>
            </a:pPr>
            <a:r>
              <a:rPr lang="en-US" sz="2800" dirty="0">
                <a:solidFill>
                  <a:schemeClr val="accent1">
                    <a:lumMod val="75000"/>
                  </a:schemeClr>
                </a:solidFill>
                <a:latin typeface="+mj-lt"/>
              </a:rPr>
              <a:t>Rubrics for the products</a:t>
            </a:r>
          </a:p>
          <a:p>
            <a:pPr marL="365125" indent="-255588">
              <a:spcBef>
                <a:spcPts val="1200"/>
              </a:spcBef>
              <a:spcAft>
                <a:spcPts val="600"/>
              </a:spcAft>
              <a:buFont typeface="Wingdings 3" pitchFamily="18" charset="2"/>
              <a:buChar char=""/>
            </a:pPr>
            <a:r>
              <a:rPr lang="en-US" sz="2800" dirty="0">
                <a:solidFill>
                  <a:schemeClr val="accent1">
                    <a:lumMod val="75000"/>
                  </a:schemeClr>
                </a:solidFill>
                <a:latin typeface="+mj-lt"/>
              </a:rPr>
              <a:t>Student communication skills</a:t>
            </a:r>
          </a:p>
          <a:p>
            <a:pPr marL="365125" indent="-255588">
              <a:spcBef>
                <a:spcPts val="1200"/>
              </a:spcBef>
              <a:spcAft>
                <a:spcPts val="600"/>
              </a:spcAft>
              <a:buFont typeface="Wingdings 3" pitchFamily="18" charset="2"/>
              <a:buChar char=""/>
            </a:pPr>
            <a:r>
              <a:rPr lang="en-US" sz="2800" dirty="0">
                <a:solidFill>
                  <a:schemeClr val="accent1">
                    <a:lumMod val="75000"/>
                  </a:schemeClr>
                </a:solidFill>
                <a:latin typeface="+mj-lt"/>
              </a:rPr>
              <a:t>Student interest</a:t>
            </a:r>
          </a:p>
          <a:p>
            <a:pPr marL="365125" indent="-255588">
              <a:spcBef>
                <a:spcPts val="1200"/>
              </a:spcBef>
              <a:spcAft>
                <a:spcPts val="600"/>
              </a:spcAft>
              <a:buFont typeface="Wingdings 3" pitchFamily="18" charset="2"/>
              <a:buChar char=""/>
            </a:pPr>
            <a:r>
              <a:rPr lang="en-US" sz="2800" dirty="0">
                <a:solidFill>
                  <a:schemeClr val="accent1">
                    <a:lumMod val="75000"/>
                  </a:schemeClr>
                </a:solidFill>
                <a:latin typeface="+mj-lt"/>
              </a:rPr>
              <a:t>Student motivation</a:t>
            </a:r>
          </a:p>
          <a:p>
            <a:pPr marL="365125" indent="-255588"/>
            <a:endParaRPr lang="en-US" sz="2800" dirty="0">
              <a:solidFill>
                <a:srgbClr val="5A5940"/>
              </a:solidFill>
            </a:endParaRPr>
          </a:p>
        </p:txBody>
      </p:sp>
      <p:sp>
        <p:nvSpPr>
          <p:cNvPr id="7" name="TextBox 6"/>
          <p:cNvSpPr txBox="1"/>
          <p:nvPr/>
        </p:nvSpPr>
        <p:spPr>
          <a:xfrm>
            <a:off x="228600" y="5334000"/>
            <a:ext cx="8686800" cy="1846659"/>
          </a:xfrm>
          <a:prstGeom prst="rect">
            <a:avLst/>
          </a:prstGeom>
          <a:noFill/>
        </p:spPr>
        <p:txBody>
          <a:bodyPr wrap="square" rtlCol="0">
            <a:spAutoFit/>
          </a:bodyPr>
          <a:lstStyle/>
          <a:p>
            <a:r>
              <a:rPr lang="en-US" sz="2400" dirty="0" smtClean="0">
                <a:solidFill>
                  <a:schemeClr val="accent1">
                    <a:lumMod val="75000"/>
                  </a:schemeClr>
                </a:solidFill>
                <a:latin typeface="+mj-lt"/>
              </a:rPr>
              <a:t>Groups are flexible as the units of study change. </a:t>
            </a:r>
            <a:r>
              <a:rPr lang="en-US" sz="2400" dirty="0">
                <a:solidFill>
                  <a:schemeClr val="accent1">
                    <a:lumMod val="75000"/>
                  </a:schemeClr>
                </a:solidFill>
                <a:latin typeface="+mj-lt"/>
              </a:rPr>
              <a:t>Participation in a small group experience does not mean that a student has been or will be identified for future AIG services.</a:t>
            </a:r>
          </a:p>
          <a:p>
            <a:endParaRPr lang="en-US" sz="2400" b="1" dirty="0" smtClean="0">
              <a:solidFill>
                <a:schemeClr val="accent1">
                  <a:lumMod val="75000"/>
                </a:schemeClr>
              </a:solidFill>
            </a:endParaRPr>
          </a:p>
          <a:p>
            <a:endParaRPr lang="en-US" dirty="0"/>
          </a:p>
        </p:txBody>
      </p:sp>
    </p:spTree>
    <p:extLst>
      <p:ext uri="{BB962C8B-B14F-4D97-AF65-F5344CB8AC3E}">
        <p14:creationId xmlns:p14="http://schemas.microsoft.com/office/powerpoint/2010/main" val="660211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23900" y="304800"/>
            <a:ext cx="8077200" cy="731838"/>
          </a:xfrm>
        </p:spPr>
        <p:txBody>
          <a:bodyPr/>
          <a:lstStyle/>
          <a:p>
            <a:pPr algn="ctr" eaLnBrk="1" hangingPunct="1"/>
            <a:r>
              <a:rPr lang="en-US" sz="4000" b="1" dirty="0" smtClean="0"/>
              <a:t>AIG Identification Process</a:t>
            </a:r>
            <a:endParaRPr lang="en-US" sz="4000" b="1" dirty="0" smtClean="0">
              <a:solidFill>
                <a:schemeClr val="tx1"/>
              </a:solidFill>
            </a:endParaRPr>
          </a:p>
        </p:txBody>
      </p:sp>
      <p:sp>
        <p:nvSpPr>
          <p:cNvPr id="32771" name="Rectangle 3"/>
          <p:cNvSpPr>
            <a:spLocks noChangeArrowheads="1"/>
          </p:cNvSpPr>
          <p:nvPr/>
        </p:nvSpPr>
        <p:spPr bwMode="auto">
          <a:xfrm>
            <a:off x="838200" y="1219200"/>
            <a:ext cx="7696200" cy="3893374"/>
          </a:xfrm>
          <a:prstGeom prst="rect">
            <a:avLst/>
          </a:prstGeom>
          <a:noFill/>
          <a:ln w="9525">
            <a:noFill/>
            <a:miter lim="800000"/>
            <a:headEnd/>
            <a:tailEnd/>
          </a:ln>
        </p:spPr>
        <p:txBody>
          <a:bodyPr wrap="square">
            <a:spAutoFit/>
          </a:bodyPr>
          <a:lstStyle/>
          <a:p>
            <a:pPr marL="342900" indent="-342900">
              <a:lnSpc>
                <a:spcPct val="80000"/>
              </a:lnSpc>
              <a:spcBef>
                <a:spcPts val="600"/>
              </a:spcBef>
              <a:spcAft>
                <a:spcPts val="600"/>
              </a:spcAft>
            </a:pPr>
            <a:r>
              <a:rPr lang="en-US" sz="2800" b="1" dirty="0" smtClean="0">
                <a:solidFill>
                  <a:schemeClr val="accent1">
                    <a:lumMod val="75000"/>
                  </a:schemeClr>
                </a:solidFill>
                <a:latin typeface="+mj-lt"/>
              </a:rPr>
              <a:t>Informal </a:t>
            </a:r>
            <a:r>
              <a:rPr lang="en-US" sz="2800" b="1" dirty="0">
                <a:solidFill>
                  <a:schemeClr val="accent1">
                    <a:lumMod val="75000"/>
                  </a:schemeClr>
                </a:solidFill>
                <a:latin typeface="+mj-lt"/>
              </a:rPr>
              <a:t>Indicators</a:t>
            </a:r>
          </a:p>
          <a:p>
            <a:pPr marL="800100" lvl="1" indent="-342900">
              <a:lnSpc>
                <a:spcPct val="80000"/>
              </a:lnSpc>
              <a:spcBef>
                <a:spcPts val="1200"/>
              </a:spcBef>
              <a:buFontTx/>
              <a:buChar char="•"/>
            </a:pPr>
            <a:r>
              <a:rPr lang="en-US" sz="2400" dirty="0" smtClean="0">
                <a:solidFill>
                  <a:schemeClr val="accent1">
                    <a:lumMod val="75000"/>
                  </a:schemeClr>
                </a:solidFill>
                <a:latin typeface="+mj-lt"/>
              </a:rPr>
              <a:t>Student Learning Behaviors</a:t>
            </a:r>
            <a:endParaRPr lang="en-US" sz="2400" dirty="0">
              <a:solidFill>
                <a:schemeClr val="accent1">
                  <a:lumMod val="75000"/>
                </a:schemeClr>
              </a:solidFill>
              <a:latin typeface="+mj-lt"/>
            </a:endParaRPr>
          </a:p>
          <a:p>
            <a:pPr marL="800100" lvl="1" indent="-342900">
              <a:lnSpc>
                <a:spcPct val="80000"/>
              </a:lnSpc>
              <a:spcBef>
                <a:spcPts val="1200"/>
              </a:spcBef>
              <a:buFontTx/>
              <a:buChar char="•"/>
            </a:pPr>
            <a:r>
              <a:rPr lang="en-US" sz="2400" dirty="0" smtClean="0">
                <a:solidFill>
                  <a:schemeClr val="accent1">
                    <a:lumMod val="75000"/>
                  </a:schemeClr>
                </a:solidFill>
                <a:latin typeface="+mj-lt"/>
              </a:rPr>
              <a:t>Student Performance</a:t>
            </a:r>
          </a:p>
          <a:p>
            <a:pPr marL="800100" lvl="1" indent="-342900">
              <a:lnSpc>
                <a:spcPct val="80000"/>
              </a:lnSpc>
              <a:spcBef>
                <a:spcPts val="1200"/>
              </a:spcBef>
              <a:buFontTx/>
              <a:buChar char="•"/>
            </a:pPr>
            <a:r>
              <a:rPr lang="en-US" sz="2400" dirty="0" smtClean="0">
                <a:solidFill>
                  <a:schemeClr val="accent1">
                    <a:lumMod val="75000"/>
                  </a:schemeClr>
                </a:solidFill>
                <a:latin typeface="+mj-lt"/>
              </a:rPr>
              <a:t>Student Interest</a:t>
            </a:r>
          </a:p>
          <a:p>
            <a:pPr marL="800100" lvl="1" indent="-342900">
              <a:lnSpc>
                <a:spcPct val="80000"/>
              </a:lnSpc>
              <a:spcBef>
                <a:spcPts val="1200"/>
              </a:spcBef>
              <a:buFontTx/>
              <a:buChar char="•"/>
            </a:pPr>
            <a:r>
              <a:rPr lang="en-US" sz="2400" dirty="0" smtClean="0">
                <a:solidFill>
                  <a:schemeClr val="accent1">
                    <a:lumMod val="75000"/>
                  </a:schemeClr>
                </a:solidFill>
                <a:latin typeface="+mj-lt"/>
              </a:rPr>
              <a:t>Student Motivation</a:t>
            </a:r>
          </a:p>
          <a:p>
            <a:pPr marL="342900" indent="-342900" algn="ctr">
              <a:lnSpc>
                <a:spcPct val="80000"/>
              </a:lnSpc>
              <a:spcBef>
                <a:spcPct val="20000"/>
              </a:spcBef>
            </a:pPr>
            <a:endParaRPr lang="en-US" sz="1200" dirty="0" smtClean="0">
              <a:solidFill>
                <a:schemeClr val="accent1">
                  <a:lumMod val="75000"/>
                </a:schemeClr>
              </a:solidFill>
            </a:endParaRPr>
          </a:p>
          <a:p>
            <a:pPr marL="342900" indent="-342900">
              <a:lnSpc>
                <a:spcPct val="80000"/>
              </a:lnSpc>
              <a:spcBef>
                <a:spcPts val="600"/>
              </a:spcBef>
              <a:spcAft>
                <a:spcPts val="600"/>
              </a:spcAft>
            </a:pPr>
            <a:r>
              <a:rPr lang="en-US" sz="2800" b="1" dirty="0" smtClean="0">
                <a:solidFill>
                  <a:schemeClr val="accent1">
                    <a:lumMod val="75000"/>
                  </a:schemeClr>
                </a:solidFill>
                <a:latin typeface="+mj-lt"/>
              </a:rPr>
              <a:t>Formal Indicators</a:t>
            </a:r>
          </a:p>
          <a:p>
            <a:pPr marL="800100" lvl="1" indent="-342900">
              <a:lnSpc>
                <a:spcPct val="80000"/>
              </a:lnSpc>
              <a:spcBef>
                <a:spcPts val="1200"/>
              </a:spcBef>
              <a:buFontTx/>
              <a:buChar char="•"/>
            </a:pPr>
            <a:r>
              <a:rPr lang="en-US" sz="2400" dirty="0" smtClean="0">
                <a:solidFill>
                  <a:schemeClr val="accent1">
                    <a:lumMod val="75000"/>
                  </a:schemeClr>
                </a:solidFill>
                <a:latin typeface="+mj-lt"/>
              </a:rPr>
              <a:t>Cognitive Abilities Test (</a:t>
            </a:r>
            <a:r>
              <a:rPr lang="en-US" sz="2400" dirty="0" err="1" smtClean="0">
                <a:solidFill>
                  <a:schemeClr val="accent1">
                    <a:lumMod val="75000"/>
                  </a:schemeClr>
                </a:solidFill>
                <a:latin typeface="+mj-lt"/>
              </a:rPr>
              <a:t>CogAT</a:t>
            </a:r>
            <a:r>
              <a:rPr lang="en-US" sz="2400" dirty="0" smtClean="0">
                <a:solidFill>
                  <a:schemeClr val="accent1">
                    <a:lumMod val="75000"/>
                  </a:schemeClr>
                </a:solidFill>
                <a:latin typeface="+mj-lt"/>
              </a:rPr>
              <a:t>)</a:t>
            </a:r>
          </a:p>
          <a:p>
            <a:pPr marL="800100" lvl="1" indent="-342900">
              <a:lnSpc>
                <a:spcPct val="80000"/>
              </a:lnSpc>
              <a:spcBef>
                <a:spcPts val="1200"/>
              </a:spcBef>
              <a:buFontTx/>
              <a:buChar char="•"/>
            </a:pPr>
            <a:r>
              <a:rPr lang="en-US" sz="2400" dirty="0" smtClean="0">
                <a:solidFill>
                  <a:schemeClr val="accent1">
                    <a:lumMod val="75000"/>
                  </a:schemeClr>
                </a:solidFill>
                <a:latin typeface="+mj-lt"/>
              </a:rPr>
              <a:t>Iowa Assessments (IOWA)</a:t>
            </a:r>
          </a:p>
        </p:txBody>
      </p:sp>
    </p:spTree>
    <p:extLst>
      <p:ext uri="{BB962C8B-B14F-4D97-AF65-F5344CB8AC3E}">
        <p14:creationId xmlns:p14="http://schemas.microsoft.com/office/powerpoint/2010/main" val="96562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p:cNvSpPr>
            <a:spLocks noGrp="1"/>
          </p:cNvSpPr>
          <p:nvPr>
            <p:ph type="title"/>
          </p:nvPr>
        </p:nvSpPr>
        <p:spPr>
          <a:xfrm>
            <a:off x="1143000" y="685800"/>
            <a:ext cx="7010400" cy="657225"/>
          </a:xfrm>
        </p:spPr>
        <p:txBody>
          <a:bodyPr>
            <a:normAutofit/>
          </a:bodyPr>
          <a:lstStyle/>
          <a:p>
            <a:pPr algn="ctr" eaLnBrk="1" hangingPunct="1"/>
            <a:r>
              <a:rPr lang="en-US" sz="4000" b="1" dirty="0" smtClean="0"/>
              <a:t>3rd Grade Explorers Portfolios</a:t>
            </a:r>
          </a:p>
        </p:txBody>
      </p:sp>
      <p:sp>
        <p:nvSpPr>
          <p:cNvPr id="30722" name="Content Placeholder 3"/>
          <p:cNvSpPr>
            <a:spLocks noGrp="1"/>
          </p:cNvSpPr>
          <p:nvPr>
            <p:ph idx="1"/>
          </p:nvPr>
        </p:nvSpPr>
        <p:spPr>
          <a:xfrm>
            <a:off x="762000" y="1752600"/>
            <a:ext cx="7924800" cy="4343400"/>
          </a:xfrm>
        </p:spPr>
        <p:txBody>
          <a:bodyPr>
            <a:normAutofit/>
          </a:bodyPr>
          <a:lstStyle/>
          <a:p>
            <a:pPr eaLnBrk="1" hangingPunct="1">
              <a:buFontTx/>
              <a:buChar char="•"/>
            </a:pPr>
            <a:r>
              <a:rPr lang="en-US" sz="2800" dirty="0" smtClean="0">
                <a:solidFill>
                  <a:schemeClr val="accent1">
                    <a:lumMod val="75000"/>
                  </a:schemeClr>
                </a:solidFill>
              </a:rPr>
              <a:t>Student work samples </a:t>
            </a:r>
          </a:p>
          <a:p>
            <a:pPr eaLnBrk="1" hangingPunct="1">
              <a:buFontTx/>
              <a:buChar char="•"/>
            </a:pPr>
            <a:r>
              <a:rPr lang="en-US" sz="2800" dirty="0" smtClean="0">
                <a:solidFill>
                  <a:schemeClr val="accent1">
                    <a:lumMod val="75000"/>
                  </a:schemeClr>
                </a:solidFill>
              </a:rPr>
              <a:t>Products</a:t>
            </a:r>
          </a:p>
          <a:p>
            <a:pPr eaLnBrk="1" hangingPunct="1">
              <a:buFontTx/>
              <a:buChar char="•"/>
            </a:pPr>
            <a:r>
              <a:rPr lang="en-US" sz="2800" dirty="0" smtClean="0">
                <a:solidFill>
                  <a:schemeClr val="accent1">
                    <a:lumMod val="75000"/>
                  </a:schemeClr>
                </a:solidFill>
              </a:rPr>
              <a:t>Rubrics</a:t>
            </a:r>
          </a:p>
          <a:p>
            <a:pPr eaLnBrk="1" hangingPunct="1">
              <a:buFontTx/>
              <a:buChar char="•"/>
            </a:pPr>
            <a:r>
              <a:rPr lang="en-US" sz="2800" dirty="0" smtClean="0">
                <a:solidFill>
                  <a:schemeClr val="accent1">
                    <a:lumMod val="75000"/>
                  </a:schemeClr>
                </a:solidFill>
              </a:rPr>
              <a:t>Journals</a:t>
            </a:r>
          </a:p>
          <a:p>
            <a:pPr eaLnBrk="1" hangingPunct="1">
              <a:buFontTx/>
              <a:buChar char="•"/>
            </a:pPr>
            <a:r>
              <a:rPr lang="en-US" sz="2800" dirty="0" smtClean="0">
                <a:solidFill>
                  <a:schemeClr val="accent1">
                    <a:lumMod val="75000"/>
                  </a:schemeClr>
                </a:solidFill>
              </a:rPr>
              <a:t>Teacher checklists</a:t>
            </a:r>
          </a:p>
          <a:p>
            <a:pPr eaLnBrk="1" hangingPunct="1">
              <a:buFont typeface="Wingdings 3" pitchFamily="18" charset="2"/>
              <a:buNone/>
            </a:pPr>
            <a:endParaRPr lang="en-US" dirty="0" smtClean="0">
              <a:solidFill>
                <a:schemeClr val="accent1">
                  <a:lumMod val="75000"/>
                </a:schemeClr>
              </a:solidFill>
            </a:endParaRPr>
          </a:p>
          <a:p>
            <a:pPr algn="ctr" eaLnBrk="1" hangingPunct="1">
              <a:buFont typeface="Wingdings 3" pitchFamily="18" charset="2"/>
              <a:buNone/>
            </a:pPr>
            <a:r>
              <a:rPr lang="en-US" sz="2400" dirty="0" smtClean="0">
                <a:solidFill>
                  <a:schemeClr val="accent1">
                    <a:lumMod val="75000"/>
                  </a:schemeClr>
                </a:solidFill>
              </a:rPr>
              <a:t>Portfolios may be a part of the AIG identification process for 3</a:t>
            </a:r>
            <a:r>
              <a:rPr lang="en-US" sz="2400" baseline="30000" dirty="0" smtClean="0">
                <a:solidFill>
                  <a:schemeClr val="accent1">
                    <a:lumMod val="75000"/>
                  </a:schemeClr>
                </a:solidFill>
              </a:rPr>
              <a:t>rd</a:t>
            </a:r>
            <a:r>
              <a:rPr lang="en-US" sz="2400" dirty="0" smtClean="0">
                <a:solidFill>
                  <a:schemeClr val="accent1">
                    <a:lumMod val="75000"/>
                  </a:schemeClr>
                </a:solidFill>
              </a:rPr>
              <a:t> grade students.</a:t>
            </a:r>
          </a:p>
        </p:txBody>
      </p:sp>
    </p:spTree>
    <p:extLst>
      <p:ext uri="{BB962C8B-B14F-4D97-AF65-F5344CB8AC3E}">
        <p14:creationId xmlns:p14="http://schemas.microsoft.com/office/powerpoint/2010/main" val="524587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143000" y="1295400"/>
            <a:ext cx="6705600" cy="3785652"/>
          </a:xfrm>
          <a:prstGeom prst="rect">
            <a:avLst/>
          </a:prstGeom>
          <a:noFill/>
          <a:ln w="9525">
            <a:noFill/>
            <a:miter lim="800000"/>
            <a:headEnd/>
            <a:tailEnd/>
          </a:ln>
        </p:spPr>
        <p:txBody>
          <a:bodyPr wrap="square">
            <a:spAutoFit/>
          </a:bodyPr>
          <a:lstStyle/>
          <a:p>
            <a:pPr algn="ctr">
              <a:buFont typeface="Wingdings 3" pitchFamily="18" charset="2"/>
              <a:buNone/>
            </a:pPr>
            <a:r>
              <a:rPr lang="en-US" sz="3600" dirty="0">
                <a:solidFill>
                  <a:schemeClr val="accent1">
                    <a:lumMod val="75000"/>
                  </a:schemeClr>
                </a:solidFill>
                <a:latin typeface="+mj-lt"/>
              </a:rPr>
              <a:t>Our goal is to support classrooms with educators working together </a:t>
            </a:r>
            <a:endParaRPr lang="en-US" sz="3600" dirty="0" smtClean="0">
              <a:solidFill>
                <a:schemeClr val="accent1">
                  <a:lumMod val="75000"/>
                </a:schemeClr>
              </a:solidFill>
              <a:latin typeface="+mj-lt"/>
            </a:endParaRPr>
          </a:p>
          <a:p>
            <a:pPr algn="ctr">
              <a:buFont typeface="Wingdings 3" pitchFamily="18" charset="2"/>
              <a:buNone/>
            </a:pPr>
            <a:r>
              <a:rPr lang="en-US" sz="3600" dirty="0" smtClean="0">
                <a:solidFill>
                  <a:schemeClr val="accent1">
                    <a:lumMod val="75000"/>
                  </a:schemeClr>
                </a:solidFill>
                <a:latin typeface="+mj-lt"/>
              </a:rPr>
              <a:t>to </a:t>
            </a:r>
            <a:r>
              <a:rPr lang="en-US" sz="3600" dirty="0">
                <a:solidFill>
                  <a:schemeClr val="accent1">
                    <a:lumMod val="75000"/>
                  </a:schemeClr>
                </a:solidFill>
                <a:latin typeface="+mj-lt"/>
              </a:rPr>
              <a:t>help each student grow and </a:t>
            </a:r>
            <a:r>
              <a:rPr lang="en-US" sz="3600" dirty="0" smtClean="0">
                <a:solidFill>
                  <a:schemeClr val="accent1">
                    <a:lumMod val="75000"/>
                  </a:schemeClr>
                </a:solidFill>
                <a:latin typeface="+mj-lt"/>
              </a:rPr>
              <a:t>develop to their full potential.</a:t>
            </a:r>
          </a:p>
          <a:p>
            <a:pPr algn="ctr">
              <a:buFont typeface="Wingdings 3" pitchFamily="18" charset="2"/>
              <a:buNone/>
            </a:pPr>
            <a:endParaRPr lang="en-US" sz="3600" b="1" dirty="0" smtClean="0">
              <a:solidFill>
                <a:schemeClr val="accent1">
                  <a:lumMod val="75000"/>
                </a:schemeClr>
              </a:solidFill>
            </a:endParaRPr>
          </a:p>
          <a:p>
            <a:pPr algn="ctr">
              <a:buFont typeface="Wingdings 3" pitchFamily="18" charset="2"/>
              <a:buNone/>
            </a:pPr>
            <a:endParaRPr lang="en-US" sz="3600" b="1" dirty="0">
              <a:solidFill>
                <a:schemeClr val="accent1">
                  <a:lumMod val="75000"/>
                </a:schemeClr>
              </a:solidFill>
            </a:endParaRPr>
          </a:p>
          <a:p>
            <a:pPr algn="ctr">
              <a:buFont typeface="Wingdings 3" pitchFamily="18" charset="2"/>
              <a:buNone/>
            </a:pPr>
            <a:r>
              <a:rPr lang="en-US" sz="2400" b="1" i="1" dirty="0" smtClean="0">
                <a:solidFill>
                  <a:schemeClr val="accent1">
                    <a:lumMod val="75000"/>
                  </a:schemeClr>
                </a:solidFill>
              </a:rPr>
              <a:t>~ AIG Plan Goal for Explorers </a:t>
            </a:r>
            <a:endParaRPr lang="en-US" sz="2400" b="1" i="1" dirty="0">
              <a:solidFill>
                <a:schemeClr val="accent1">
                  <a:lumMod val="75000"/>
                </a:schemeClr>
              </a:solidFill>
            </a:endParaRPr>
          </a:p>
        </p:txBody>
      </p:sp>
    </p:spTree>
    <p:extLst>
      <p:ext uri="{BB962C8B-B14F-4D97-AF65-F5344CB8AC3E}">
        <p14:creationId xmlns:p14="http://schemas.microsoft.com/office/powerpoint/2010/main" val="395931292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eyes_of_a_child">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2198</TotalTime>
  <Words>643</Words>
  <Application>Microsoft Macintosh PowerPoint</Application>
  <PresentationFormat>On-screen Show (4:3)</PresentationFormat>
  <Paragraphs>84</Paragraphs>
  <Slides>9</Slides>
  <Notes>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8" baseType="lpstr">
      <vt:lpstr>Arial</vt:lpstr>
      <vt:lpstr>Calibri</vt:lpstr>
      <vt:lpstr>Constantia</vt:lpstr>
      <vt:lpstr>Times New Roman</vt:lpstr>
      <vt:lpstr>Wingdings 2</vt:lpstr>
      <vt:lpstr>Wingdings 3</vt:lpstr>
      <vt:lpstr>eyes_of_a_child</vt:lpstr>
      <vt:lpstr>Flow</vt:lpstr>
      <vt:lpstr>Acrobat Document</vt:lpstr>
      <vt:lpstr>PowerPoint Presentation</vt:lpstr>
      <vt:lpstr>The purpose of the Academically or Intellectually Gifted (AIG) Program is  to provide an appropriately challenging educational program for students who perform, or show potential for performing, at remarkably high levels of accomplishment…   ~from the 2013-2016 WCPSS AIG Plan</vt:lpstr>
      <vt:lpstr>Team Effort</vt:lpstr>
      <vt:lpstr>3rd Grade Explorers Classes</vt:lpstr>
      <vt:lpstr>Explorers Classes</vt:lpstr>
      <vt:lpstr>Criteria for Small Group Participation</vt:lpstr>
      <vt:lpstr>AIG Identification Process</vt:lpstr>
      <vt:lpstr>3rd Grade Explorers Portfolios</vt:lpstr>
      <vt:lpstr>PowerPoint Presentation</vt:lpstr>
    </vt:vector>
  </TitlesOfParts>
  <Company>Wake County Schools</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Eyes of a Child</dc:title>
  <dc:creator>WCPSS</dc:creator>
  <cp:lastModifiedBy>Kristen McCutcheon</cp:lastModifiedBy>
  <cp:revision>87</cp:revision>
  <dcterms:created xsi:type="dcterms:W3CDTF">2010-11-03T23:07:45Z</dcterms:created>
  <dcterms:modified xsi:type="dcterms:W3CDTF">2017-08-10T19:54:40Z</dcterms:modified>
</cp:coreProperties>
</file>